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bookmarkIdSeed="2">
  <p:sldMasterIdLst>
    <p:sldMasterId id="2147483648" r:id="rId1"/>
  </p:sldMasterIdLst>
  <p:notesMasterIdLst>
    <p:notesMasterId r:id="rId13"/>
  </p:notesMasterIdLst>
  <p:handoutMasterIdLst>
    <p:handoutMasterId r:id="rId14"/>
  </p:handoutMasterIdLst>
  <p:sldIdLst>
    <p:sldId id="256" r:id="rId2"/>
    <p:sldId id="359" r:id="rId3"/>
    <p:sldId id="368" r:id="rId4"/>
    <p:sldId id="369" r:id="rId5"/>
    <p:sldId id="370" r:id="rId6"/>
    <p:sldId id="371" r:id="rId7"/>
    <p:sldId id="372" r:id="rId8"/>
    <p:sldId id="377" r:id="rId9"/>
    <p:sldId id="375" r:id="rId10"/>
    <p:sldId id="376" r:id="rId11"/>
    <p:sldId id="374" r:id="rId12"/>
  </p:sldIdLst>
  <p:sldSz cx="9144000" cy="6858000" type="screen4x3"/>
  <p:notesSz cx="7019925" cy="930592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25E45"/>
    <a:srgbClr val="FFFF05"/>
    <a:srgbClr val="F2B41A"/>
    <a:srgbClr val="FFFFF3"/>
    <a:srgbClr val="FFFFCC"/>
    <a:srgbClr val="FFFFFF"/>
    <a:srgbClr val="FFFF00"/>
    <a:srgbClr val="EBEAC4"/>
    <a:srgbClr val="FFFFBD"/>
    <a:srgbClr val="FFFFD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175" autoAdjust="0"/>
    <p:restoredTop sz="83304" autoAdjust="0"/>
  </p:normalViewPr>
  <p:slideViewPr>
    <p:cSldViewPr>
      <p:cViewPr>
        <p:scale>
          <a:sx n="75" d="100"/>
          <a:sy n="75" d="100"/>
        </p:scale>
        <p:origin x="-1800" y="-11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p:scale>
          <a:sx n="100" d="100"/>
          <a:sy n="100" d="100"/>
        </p:scale>
        <p:origin x="-1608" y="-72"/>
      </p:cViewPr>
      <p:guideLst>
        <p:guide orient="horz" pos="2931"/>
        <p:guide pos="2211"/>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42289" cy="464655"/>
          </a:xfrm>
          <a:prstGeom prst="rect">
            <a:avLst/>
          </a:prstGeom>
        </p:spPr>
        <p:txBody>
          <a:bodyPr vert="horz" lIns="92389" tIns="46195" rIns="92389" bIns="46195" rtlCol="0"/>
          <a:lstStyle>
            <a:lvl1pPr algn="l">
              <a:defRPr sz="1300"/>
            </a:lvl1pPr>
          </a:lstStyle>
          <a:p>
            <a:endParaRPr lang="en-US" dirty="0"/>
          </a:p>
        </p:txBody>
      </p:sp>
      <p:sp>
        <p:nvSpPr>
          <p:cNvPr id="3" name="Date Placeholder 2"/>
          <p:cNvSpPr>
            <a:spLocks noGrp="1"/>
          </p:cNvSpPr>
          <p:nvPr>
            <p:ph type="dt" sz="quarter" idx="1"/>
          </p:nvPr>
        </p:nvSpPr>
        <p:spPr>
          <a:xfrm>
            <a:off x="3976031" y="0"/>
            <a:ext cx="3042289" cy="464655"/>
          </a:xfrm>
          <a:prstGeom prst="rect">
            <a:avLst/>
          </a:prstGeom>
        </p:spPr>
        <p:txBody>
          <a:bodyPr vert="horz" lIns="92389" tIns="46195" rIns="92389" bIns="46195" rtlCol="0"/>
          <a:lstStyle>
            <a:lvl1pPr algn="r">
              <a:defRPr sz="1300"/>
            </a:lvl1pPr>
          </a:lstStyle>
          <a:p>
            <a:fld id="{C447D1D5-8B3A-4F1B-8A6D-06DA4EBE0558}" type="datetimeFigureOut">
              <a:rPr lang="en-US" smtClean="0"/>
              <a:pPr/>
              <a:t>8/28/2013</a:t>
            </a:fld>
            <a:endParaRPr lang="en-US" dirty="0"/>
          </a:p>
        </p:txBody>
      </p:sp>
      <p:sp>
        <p:nvSpPr>
          <p:cNvPr id="4" name="Footer Placeholder 3"/>
          <p:cNvSpPr>
            <a:spLocks noGrp="1"/>
          </p:cNvSpPr>
          <p:nvPr>
            <p:ph type="ftr" sz="quarter" idx="2"/>
          </p:nvPr>
        </p:nvSpPr>
        <p:spPr>
          <a:xfrm>
            <a:off x="1" y="8839669"/>
            <a:ext cx="3042289" cy="464655"/>
          </a:xfrm>
          <a:prstGeom prst="rect">
            <a:avLst/>
          </a:prstGeom>
        </p:spPr>
        <p:txBody>
          <a:bodyPr vert="horz" lIns="92389" tIns="46195" rIns="92389" bIns="46195" rtlCol="0" anchor="b"/>
          <a:lstStyle>
            <a:lvl1pPr algn="l">
              <a:defRPr sz="1300"/>
            </a:lvl1pPr>
          </a:lstStyle>
          <a:p>
            <a:endParaRPr lang="en-US" dirty="0"/>
          </a:p>
        </p:txBody>
      </p:sp>
      <p:sp>
        <p:nvSpPr>
          <p:cNvPr id="5" name="Slide Number Placeholder 4"/>
          <p:cNvSpPr>
            <a:spLocks noGrp="1"/>
          </p:cNvSpPr>
          <p:nvPr>
            <p:ph type="sldNum" sz="quarter" idx="3"/>
          </p:nvPr>
        </p:nvSpPr>
        <p:spPr>
          <a:xfrm>
            <a:off x="3976031" y="8839669"/>
            <a:ext cx="3042289" cy="464655"/>
          </a:xfrm>
          <a:prstGeom prst="rect">
            <a:avLst/>
          </a:prstGeom>
        </p:spPr>
        <p:txBody>
          <a:bodyPr vert="horz" lIns="92389" tIns="46195" rIns="92389" bIns="46195" rtlCol="0" anchor="b"/>
          <a:lstStyle>
            <a:lvl1pPr algn="r">
              <a:defRPr sz="1300"/>
            </a:lvl1pPr>
          </a:lstStyle>
          <a:p>
            <a:fld id="{21226EF9-26EA-493B-B4E8-91CCC712A837}" type="slidenum">
              <a:rPr lang="en-US" smtClean="0"/>
              <a:pPr/>
              <a:t>‹#›</a:t>
            </a:fld>
            <a:endParaRPr lang="en-US" dirty="0"/>
          </a:p>
        </p:txBody>
      </p:sp>
    </p:spTree>
    <p:extLst>
      <p:ext uri="{BB962C8B-B14F-4D97-AF65-F5344CB8AC3E}">
        <p14:creationId xmlns:p14="http://schemas.microsoft.com/office/powerpoint/2010/main" val="165234199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1968" cy="465296"/>
          </a:xfrm>
          <a:prstGeom prst="rect">
            <a:avLst/>
          </a:prstGeom>
        </p:spPr>
        <p:txBody>
          <a:bodyPr vert="horz" lIns="93267" tIns="46632" rIns="93267" bIns="46632" rtlCol="0"/>
          <a:lstStyle>
            <a:lvl1pPr algn="l">
              <a:defRPr sz="1300"/>
            </a:lvl1pPr>
          </a:lstStyle>
          <a:p>
            <a:endParaRPr lang="en-US" dirty="0"/>
          </a:p>
        </p:txBody>
      </p:sp>
      <p:sp>
        <p:nvSpPr>
          <p:cNvPr id="3" name="Date Placeholder 2"/>
          <p:cNvSpPr>
            <a:spLocks noGrp="1"/>
          </p:cNvSpPr>
          <p:nvPr>
            <p:ph type="dt" idx="1"/>
          </p:nvPr>
        </p:nvSpPr>
        <p:spPr>
          <a:xfrm>
            <a:off x="3976333" y="0"/>
            <a:ext cx="3041968" cy="465296"/>
          </a:xfrm>
          <a:prstGeom prst="rect">
            <a:avLst/>
          </a:prstGeom>
        </p:spPr>
        <p:txBody>
          <a:bodyPr vert="horz" lIns="93267" tIns="46632" rIns="93267" bIns="46632" rtlCol="0"/>
          <a:lstStyle>
            <a:lvl1pPr algn="r">
              <a:defRPr sz="1300"/>
            </a:lvl1pPr>
          </a:lstStyle>
          <a:p>
            <a:fld id="{300D68C7-CC3C-8741-AF3E-78DC702E33F8}" type="datetimeFigureOut">
              <a:rPr lang="en-US" smtClean="0"/>
              <a:pPr/>
              <a:t>8/28/2013</a:t>
            </a:fld>
            <a:endParaRPr lang="en-US" dirty="0"/>
          </a:p>
        </p:txBody>
      </p:sp>
      <p:sp>
        <p:nvSpPr>
          <p:cNvPr id="4" name="Slide Image Placeholder 3"/>
          <p:cNvSpPr>
            <a:spLocks noGrp="1" noRot="1" noChangeAspect="1"/>
          </p:cNvSpPr>
          <p:nvPr>
            <p:ph type="sldImg" idx="2"/>
          </p:nvPr>
        </p:nvSpPr>
        <p:spPr>
          <a:xfrm>
            <a:off x="1184275" y="700088"/>
            <a:ext cx="4651375" cy="3489325"/>
          </a:xfrm>
          <a:prstGeom prst="rect">
            <a:avLst/>
          </a:prstGeom>
          <a:noFill/>
          <a:ln w="12700">
            <a:solidFill>
              <a:prstClr val="black"/>
            </a:solidFill>
          </a:ln>
        </p:spPr>
        <p:txBody>
          <a:bodyPr vert="horz" lIns="93267" tIns="46632" rIns="93267" bIns="46632" rtlCol="0" anchor="ctr"/>
          <a:lstStyle/>
          <a:p>
            <a:endParaRPr lang="en-US" dirty="0"/>
          </a:p>
        </p:txBody>
      </p:sp>
      <p:sp>
        <p:nvSpPr>
          <p:cNvPr id="5" name="Notes Placeholder 4"/>
          <p:cNvSpPr>
            <a:spLocks noGrp="1"/>
          </p:cNvSpPr>
          <p:nvPr>
            <p:ph type="body" sz="quarter" idx="3"/>
          </p:nvPr>
        </p:nvSpPr>
        <p:spPr>
          <a:xfrm>
            <a:off x="701993" y="4420315"/>
            <a:ext cx="5615940" cy="4187666"/>
          </a:xfrm>
          <a:prstGeom prst="rect">
            <a:avLst/>
          </a:prstGeom>
        </p:spPr>
        <p:txBody>
          <a:bodyPr vert="horz" lIns="93267" tIns="46632" rIns="93267" bIns="46632"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39014"/>
            <a:ext cx="3041968" cy="465296"/>
          </a:xfrm>
          <a:prstGeom prst="rect">
            <a:avLst/>
          </a:prstGeom>
        </p:spPr>
        <p:txBody>
          <a:bodyPr vert="horz" lIns="93267" tIns="46632" rIns="93267" bIns="46632" rtlCol="0" anchor="b"/>
          <a:lstStyle>
            <a:lvl1pPr algn="l">
              <a:defRPr sz="1300"/>
            </a:lvl1pPr>
          </a:lstStyle>
          <a:p>
            <a:endParaRPr lang="en-US" dirty="0"/>
          </a:p>
        </p:txBody>
      </p:sp>
      <p:sp>
        <p:nvSpPr>
          <p:cNvPr id="7" name="Slide Number Placeholder 6"/>
          <p:cNvSpPr>
            <a:spLocks noGrp="1"/>
          </p:cNvSpPr>
          <p:nvPr>
            <p:ph type="sldNum" sz="quarter" idx="5"/>
          </p:nvPr>
        </p:nvSpPr>
        <p:spPr>
          <a:xfrm>
            <a:off x="3976333" y="8839014"/>
            <a:ext cx="3041968" cy="465296"/>
          </a:xfrm>
          <a:prstGeom prst="rect">
            <a:avLst/>
          </a:prstGeom>
        </p:spPr>
        <p:txBody>
          <a:bodyPr vert="horz" lIns="93267" tIns="46632" rIns="93267" bIns="46632" rtlCol="0" anchor="b"/>
          <a:lstStyle>
            <a:lvl1pPr algn="r">
              <a:defRPr sz="1300"/>
            </a:lvl1pPr>
          </a:lstStyle>
          <a:p>
            <a:fld id="{A5D30495-1B22-794A-A7A7-CFD8EEF47F5B}" type="slidenum">
              <a:rPr lang="en-US" smtClean="0"/>
              <a:pPr/>
              <a:t>‹#›</a:t>
            </a:fld>
            <a:endParaRPr lang="en-US" dirty="0"/>
          </a:p>
        </p:txBody>
      </p:sp>
    </p:spTree>
    <p:extLst>
      <p:ext uri="{BB962C8B-B14F-4D97-AF65-F5344CB8AC3E}">
        <p14:creationId xmlns:p14="http://schemas.microsoft.com/office/powerpoint/2010/main" val="3359139797"/>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A5D30495-1B22-794A-A7A7-CFD8EEF47F5B}" type="slidenum">
              <a:rPr lang="en-US" smtClean="0"/>
              <a:pPr/>
              <a:t>1</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Our Improvement Framework!</a:t>
            </a:r>
          </a:p>
          <a:p>
            <a:endParaRPr lang="en-US" dirty="0" smtClean="0"/>
          </a:p>
          <a:p>
            <a:r>
              <a:rPr lang="en-US" dirty="0" smtClean="0"/>
              <a:t>We</a:t>
            </a:r>
            <a:r>
              <a:rPr lang="en-US" baseline="0" dirty="0" smtClean="0"/>
              <a:t> start with 1) data analysis of each school site, and then 2) look at what each school is doing in each area together.  From there, we develop specific plans to raise student achievement, and allocate resources accordingly.</a:t>
            </a:r>
            <a:endParaRPr lang="en-US" dirty="0" smtClean="0"/>
          </a:p>
          <a:p>
            <a:endParaRPr lang="en-US" dirty="0"/>
          </a:p>
        </p:txBody>
      </p:sp>
      <p:sp>
        <p:nvSpPr>
          <p:cNvPr id="4" name="Slide Number Placeholder 3"/>
          <p:cNvSpPr>
            <a:spLocks noGrp="1"/>
          </p:cNvSpPr>
          <p:nvPr>
            <p:ph type="sldNum" sz="quarter" idx="10"/>
          </p:nvPr>
        </p:nvSpPr>
        <p:spPr/>
        <p:txBody>
          <a:bodyPr/>
          <a:lstStyle/>
          <a:p>
            <a:fld id="{A5D30495-1B22-794A-A7A7-CFD8EEF47F5B}" type="slidenum">
              <a:rPr lang="en-US" smtClean="0"/>
              <a:pPr/>
              <a:t>2</a:t>
            </a:fld>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b="1" dirty="0"/>
          </a:p>
        </p:txBody>
      </p:sp>
      <p:sp>
        <p:nvSpPr>
          <p:cNvPr id="4" name="Slide Number Placeholder 3"/>
          <p:cNvSpPr>
            <a:spLocks noGrp="1"/>
          </p:cNvSpPr>
          <p:nvPr>
            <p:ph type="sldNum" sz="quarter" idx="10"/>
          </p:nvPr>
        </p:nvSpPr>
        <p:spPr/>
        <p:txBody>
          <a:bodyPr/>
          <a:lstStyle/>
          <a:p>
            <a:fld id="{A5D30495-1B22-794A-A7A7-CFD8EEF47F5B}" type="slidenum">
              <a:rPr lang="en-US" smtClean="0"/>
              <a:pPr/>
              <a:t>3</a:t>
            </a:fld>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This slide sets up the</a:t>
            </a:r>
            <a:r>
              <a:rPr lang="en-US" baseline="0" dirty="0" smtClean="0"/>
              <a:t> lenses that are used to view intermediate school performance.</a:t>
            </a:r>
          </a:p>
          <a:p>
            <a:endParaRPr lang="en-US" baseline="0" dirty="0" smtClean="0"/>
          </a:p>
          <a:p>
            <a:r>
              <a:rPr lang="en-US" baseline="0" dirty="0" smtClean="0"/>
              <a:t>Most data is official CDE data.</a:t>
            </a:r>
          </a:p>
          <a:p>
            <a:endParaRPr lang="en-US" baseline="0" dirty="0" smtClean="0"/>
          </a:p>
          <a:p>
            <a:r>
              <a:rPr lang="en-US" b="1" baseline="0" dirty="0" smtClean="0"/>
              <a:t>Academic:</a:t>
            </a:r>
            <a:r>
              <a:rPr lang="en-US" baseline="0" dirty="0" smtClean="0"/>
              <a:t>  Basically tests scores like CST, and CELDT, and accountability figures like the API. Also, </a:t>
            </a:r>
          </a:p>
          <a:p>
            <a:endParaRPr lang="en-US" baseline="0" dirty="0" smtClean="0"/>
          </a:p>
          <a:p>
            <a:r>
              <a:rPr lang="en-US" b="1" baseline="0" dirty="0" smtClean="0"/>
              <a:t>Climate:  </a:t>
            </a:r>
            <a:r>
              <a:rPr lang="en-US" b="0" baseline="0" dirty="0" smtClean="0"/>
              <a:t>Suspensions and Expulsions</a:t>
            </a:r>
          </a:p>
          <a:p>
            <a:endParaRPr lang="en-US" b="0" baseline="0" dirty="0" smtClean="0"/>
          </a:p>
          <a:p>
            <a:r>
              <a:rPr lang="en-US" b="0" baseline="0" dirty="0" smtClean="0"/>
              <a:t>Please identify which data you want to use and which you do not.</a:t>
            </a:r>
            <a:endParaRPr lang="en-US" b="1" dirty="0"/>
          </a:p>
        </p:txBody>
      </p:sp>
      <p:sp>
        <p:nvSpPr>
          <p:cNvPr id="4" name="Slide Number Placeholder 3"/>
          <p:cNvSpPr>
            <a:spLocks noGrp="1"/>
          </p:cNvSpPr>
          <p:nvPr>
            <p:ph type="sldNum" sz="quarter" idx="10"/>
          </p:nvPr>
        </p:nvSpPr>
        <p:spPr/>
        <p:txBody>
          <a:bodyPr/>
          <a:lstStyle/>
          <a:p>
            <a:fld id="{A5D30495-1B22-794A-A7A7-CFD8EEF47F5B}" type="slidenum">
              <a:rPr lang="en-US" smtClean="0"/>
              <a:pPr/>
              <a:t>4</a:t>
            </a:fld>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This slide sets up the</a:t>
            </a:r>
            <a:r>
              <a:rPr lang="en-US" baseline="0" dirty="0" smtClean="0"/>
              <a:t> lenses that are used to view intermediate school performance.</a:t>
            </a:r>
          </a:p>
          <a:p>
            <a:endParaRPr lang="en-US" baseline="0" dirty="0" smtClean="0"/>
          </a:p>
          <a:p>
            <a:r>
              <a:rPr lang="en-US" baseline="0" dirty="0" smtClean="0"/>
              <a:t>Most data is official CDE data.</a:t>
            </a:r>
          </a:p>
          <a:p>
            <a:endParaRPr lang="en-US" baseline="0" dirty="0" smtClean="0"/>
          </a:p>
          <a:p>
            <a:r>
              <a:rPr lang="en-US" b="1" baseline="0" dirty="0" smtClean="0"/>
              <a:t>Academic:</a:t>
            </a:r>
            <a:r>
              <a:rPr lang="en-US" baseline="0" dirty="0" smtClean="0"/>
              <a:t>  Basically tests scores like CST, and CELDT, and accountability figures like the API. Also, </a:t>
            </a:r>
          </a:p>
          <a:p>
            <a:endParaRPr lang="en-US" baseline="0" dirty="0" smtClean="0"/>
          </a:p>
          <a:p>
            <a:r>
              <a:rPr lang="en-US" b="1" baseline="0" dirty="0" smtClean="0"/>
              <a:t>Climate:  </a:t>
            </a:r>
            <a:r>
              <a:rPr lang="en-US" b="0" baseline="0" dirty="0" smtClean="0"/>
              <a:t>Suspensions and Expulsions</a:t>
            </a:r>
          </a:p>
          <a:p>
            <a:endParaRPr lang="en-US" b="0" baseline="0" dirty="0" smtClean="0"/>
          </a:p>
          <a:p>
            <a:r>
              <a:rPr lang="en-US" b="0" baseline="0" dirty="0" smtClean="0"/>
              <a:t>Please identify which data you want to use and which you do not.</a:t>
            </a:r>
            <a:endParaRPr lang="en-US" b="1" dirty="0"/>
          </a:p>
        </p:txBody>
      </p:sp>
      <p:sp>
        <p:nvSpPr>
          <p:cNvPr id="4" name="Slide Number Placeholder 3"/>
          <p:cNvSpPr>
            <a:spLocks noGrp="1"/>
          </p:cNvSpPr>
          <p:nvPr>
            <p:ph type="sldNum" sz="quarter" idx="10"/>
          </p:nvPr>
        </p:nvSpPr>
        <p:spPr/>
        <p:txBody>
          <a:bodyPr/>
          <a:lstStyle/>
          <a:p>
            <a:fld id="{A5D30495-1B22-794A-A7A7-CFD8EEF47F5B}" type="slidenum">
              <a:rPr lang="en-US" smtClean="0"/>
              <a:pPr/>
              <a:t>5</a:t>
            </a:fld>
            <a:endParaRPr 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b="1" dirty="0"/>
          </a:p>
        </p:txBody>
      </p:sp>
      <p:sp>
        <p:nvSpPr>
          <p:cNvPr id="4" name="Slide Number Placeholder 3"/>
          <p:cNvSpPr>
            <a:spLocks noGrp="1"/>
          </p:cNvSpPr>
          <p:nvPr>
            <p:ph type="sldNum" sz="quarter" idx="10"/>
          </p:nvPr>
        </p:nvSpPr>
        <p:spPr/>
        <p:txBody>
          <a:bodyPr/>
          <a:lstStyle/>
          <a:p>
            <a:fld id="{A5D30495-1B22-794A-A7A7-CFD8EEF47F5B}" type="slidenum">
              <a:rPr lang="en-US" smtClean="0"/>
              <a:pPr/>
              <a:t>6</a:t>
            </a:fld>
            <a:endParaRPr 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This slide sets up the</a:t>
            </a:r>
            <a:r>
              <a:rPr lang="en-US" baseline="0" dirty="0" smtClean="0"/>
              <a:t> lenses that are used to view intermediate school performance.</a:t>
            </a:r>
          </a:p>
          <a:p>
            <a:endParaRPr lang="en-US" baseline="0" dirty="0" smtClean="0"/>
          </a:p>
          <a:p>
            <a:r>
              <a:rPr lang="en-US" baseline="0" dirty="0" smtClean="0"/>
              <a:t>Most data is official CDE data.</a:t>
            </a:r>
          </a:p>
          <a:p>
            <a:endParaRPr lang="en-US" baseline="0" dirty="0" smtClean="0"/>
          </a:p>
          <a:p>
            <a:r>
              <a:rPr lang="en-US" b="1" baseline="0" dirty="0" smtClean="0"/>
              <a:t>Academic:</a:t>
            </a:r>
            <a:r>
              <a:rPr lang="en-US" baseline="0" dirty="0" smtClean="0"/>
              <a:t>  Basically tests scores like CST, and CELDT, and accountability figures like the API. Also, </a:t>
            </a:r>
          </a:p>
          <a:p>
            <a:endParaRPr lang="en-US" baseline="0" dirty="0" smtClean="0"/>
          </a:p>
          <a:p>
            <a:r>
              <a:rPr lang="en-US" b="1" baseline="0" dirty="0" smtClean="0"/>
              <a:t>Climate:  </a:t>
            </a:r>
            <a:r>
              <a:rPr lang="en-US" b="0" baseline="0" dirty="0" smtClean="0"/>
              <a:t>Suspensions and Expulsions</a:t>
            </a:r>
          </a:p>
          <a:p>
            <a:endParaRPr lang="en-US" b="0" baseline="0" dirty="0" smtClean="0"/>
          </a:p>
          <a:p>
            <a:r>
              <a:rPr lang="en-US" b="0" baseline="0" dirty="0" smtClean="0"/>
              <a:t>Please identify which data you want to use and which you do not.</a:t>
            </a:r>
            <a:endParaRPr lang="en-US" b="1" dirty="0"/>
          </a:p>
        </p:txBody>
      </p:sp>
      <p:sp>
        <p:nvSpPr>
          <p:cNvPr id="4" name="Slide Number Placeholder 3"/>
          <p:cNvSpPr>
            <a:spLocks noGrp="1"/>
          </p:cNvSpPr>
          <p:nvPr>
            <p:ph type="sldNum" sz="quarter" idx="10"/>
          </p:nvPr>
        </p:nvSpPr>
        <p:spPr/>
        <p:txBody>
          <a:bodyPr/>
          <a:lstStyle/>
          <a:p>
            <a:fld id="{A5D30495-1B22-794A-A7A7-CFD8EEF47F5B}" type="slidenum">
              <a:rPr lang="en-US" smtClean="0"/>
              <a:pPr/>
              <a:t>7</a:t>
            </a:fld>
            <a:endParaRPr 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b="1" dirty="0"/>
          </a:p>
        </p:txBody>
      </p:sp>
      <p:sp>
        <p:nvSpPr>
          <p:cNvPr id="4" name="Slide Number Placeholder 3"/>
          <p:cNvSpPr>
            <a:spLocks noGrp="1"/>
          </p:cNvSpPr>
          <p:nvPr>
            <p:ph type="sldNum" sz="quarter" idx="10"/>
          </p:nvPr>
        </p:nvSpPr>
        <p:spPr/>
        <p:txBody>
          <a:bodyPr/>
          <a:lstStyle/>
          <a:p>
            <a:fld id="{A5D30495-1B22-794A-A7A7-CFD8EEF47F5B}" type="slidenum">
              <a:rPr lang="en-US" smtClean="0"/>
              <a:pPr/>
              <a:t>8</a:t>
            </a:fld>
            <a:endParaRPr lang="en-US"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b="1" dirty="0"/>
          </a:p>
        </p:txBody>
      </p:sp>
      <p:sp>
        <p:nvSpPr>
          <p:cNvPr id="4" name="Slide Number Placeholder 3"/>
          <p:cNvSpPr>
            <a:spLocks noGrp="1"/>
          </p:cNvSpPr>
          <p:nvPr>
            <p:ph type="sldNum" sz="quarter" idx="10"/>
          </p:nvPr>
        </p:nvSpPr>
        <p:spPr/>
        <p:txBody>
          <a:bodyPr/>
          <a:lstStyle/>
          <a:p>
            <a:fld id="{A5D30495-1B22-794A-A7A7-CFD8EEF47F5B}" type="slidenum">
              <a:rPr lang="en-US" smtClean="0"/>
              <a:pPr/>
              <a:t>11</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1">
        <a:schemeClr val="bg1"/>
      </p:bgRef>
    </p:bg>
    <p:spTree>
      <p:nvGrpSpPr>
        <p:cNvPr id="1" name=""/>
        <p:cNvGrpSpPr/>
        <p:nvPr/>
      </p:nvGrpSpPr>
      <p:grpSpPr>
        <a:xfrm>
          <a:off x="0" y="0"/>
          <a:ext cx="0" cy="0"/>
          <a:chOff x="0" y="0"/>
          <a:chExt cx="0" cy="0"/>
        </a:xfrm>
      </p:grpSpPr>
      <p:sp>
        <p:nvSpPr>
          <p:cNvPr id="2" name="Title 1"/>
          <p:cNvSpPr>
            <a:spLocks noGrp="1"/>
          </p:cNvSpPr>
          <p:nvPr>
            <p:ph type="ctrTitle"/>
          </p:nvPr>
        </p:nvSpPr>
        <p:spPr>
          <a:xfrm>
            <a:off x="1905000" y="1600200"/>
            <a:ext cx="5791200" cy="1524000"/>
          </a:xfrm>
          <a:solidFill>
            <a:schemeClr val="bg2">
              <a:lumMod val="90000"/>
            </a:schemeClr>
          </a:solidFill>
        </p:spPr>
        <p:txBody>
          <a:bodyPr/>
          <a:lstStyle/>
          <a:p>
            <a:r>
              <a:rPr lang="en-US" dirty="0" smtClean="0"/>
              <a:t>Click to edit Master title style</a:t>
            </a:r>
            <a:endParaRPr lang="en-US" dirty="0"/>
          </a:p>
        </p:txBody>
      </p:sp>
      <p:sp>
        <p:nvSpPr>
          <p:cNvPr id="3" name="Subtitle 2"/>
          <p:cNvSpPr>
            <a:spLocks noGrp="1"/>
          </p:cNvSpPr>
          <p:nvPr>
            <p:ph type="subTitle" idx="1"/>
          </p:nvPr>
        </p:nvSpPr>
        <p:spPr>
          <a:xfrm>
            <a:off x="1524000" y="3505200"/>
            <a:ext cx="6324600" cy="1600200"/>
          </a:xfrm>
          <a:solidFill>
            <a:schemeClr val="bg2">
              <a:lumMod val="90000"/>
            </a:schemeClr>
          </a:solidFill>
        </p:spPr>
        <p:txBody>
          <a:bodyPr/>
          <a:lstStyle>
            <a:lvl1pPr marL="0" indent="0" algn="ctr">
              <a:buNone/>
              <a:defRPr sz="4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295400"/>
            <a:ext cx="2057400" cy="4830763"/>
          </a:xfrm>
        </p:spPr>
        <p:txBody>
          <a:bodyPr vert="eaVert"/>
          <a:lstStyle/>
          <a:p>
            <a:r>
              <a:rPr lang="en-US" dirty="0" smtClean="0"/>
              <a:t>Click to edit Master title style</a:t>
            </a:r>
            <a:endParaRPr lang="en-US" dirty="0"/>
          </a:p>
        </p:txBody>
      </p:sp>
      <p:sp>
        <p:nvSpPr>
          <p:cNvPr id="3" name="Vertical Text Placeholder 2"/>
          <p:cNvSpPr>
            <a:spLocks noGrp="1"/>
          </p:cNvSpPr>
          <p:nvPr>
            <p:ph type="body" orient="vert" idx="1"/>
          </p:nvPr>
        </p:nvSpPr>
        <p:spPr>
          <a:xfrm>
            <a:off x="1219200" y="274638"/>
            <a:ext cx="5257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304800"/>
            <a:ext cx="6934200" cy="944562"/>
          </a:xfrm>
        </p:spPr>
        <p:txBody>
          <a:bodyPr/>
          <a:lstStyle/>
          <a:p>
            <a:r>
              <a:rPr lang="en-US" dirty="0" smtClean="0"/>
              <a:t>Click to edit Master title style</a:t>
            </a:r>
            <a:endParaRPr lang="en-US" dirty="0"/>
          </a:p>
        </p:txBody>
      </p:sp>
      <p:sp>
        <p:nvSpPr>
          <p:cNvPr id="3" name="Content Placeholder 2"/>
          <p:cNvSpPr>
            <a:spLocks noGrp="1"/>
          </p:cNvSpPr>
          <p:nvPr>
            <p:ph idx="1"/>
          </p:nvPr>
        </p:nvSpPr>
        <p:spPr>
          <a:xfrm>
            <a:off x="1143000" y="1447801"/>
            <a:ext cx="7620000" cy="4572000"/>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43000" y="3733800"/>
            <a:ext cx="7772400" cy="1362075"/>
          </a:xfrm>
        </p:spPr>
        <p:txBody>
          <a:bodyPr anchor="t"/>
          <a:lstStyle>
            <a:lvl1pPr algn="l">
              <a:defRPr sz="4000" b="1" cap="all"/>
            </a:lvl1pPr>
          </a:lstStyle>
          <a:p>
            <a:r>
              <a:rPr lang="en-US" dirty="0" smtClean="0"/>
              <a:t>Click to edit Master title style</a:t>
            </a:r>
            <a:endParaRPr lang="en-US" dirty="0"/>
          </a:p>
        </p:txBody>
      </p:sp>
      <p:sp>
        <p:nvSpPr>
          <p:cNvPr id="3" name="Text Placeholder 2"/>
          <p:cNvSpPr>
            <a:spLocks noGrp="1"/>
          </p:cNvSpPr>
          <p:nvPr>
            <p:ph type="body" idx="1"/>
          </p:nvPr>
        </p:nvSpPr>
        <p:spPr>
          <a:xfrm>
            <a:off x="1066800" y="1905000"/>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143000" y="1600200"/>
            <a:ext cx="3657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5105400" y="1600200"/>
            <a:ext cx="35814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066800" y="1524000"/>
            <a:ext cx="37353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1066800" y="2133600"/>
            <a:ext cx="37353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Text Placeholder 4"/>
          <p:cNvSpPr>
            <a:spLocks noGrp="1"/>
          </p:cNvSpPr>
          <p:nvPr>
            <p:ph type="body" sz="quarter" idx="3"/>
          </p:nvPr>
        </p:nvSpPr>
        <p:spPr>
          <a:xfrm>
            <a:off x="5257800" y="1447800"/>
            <a:ext cx="373380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6" name="Content Placeholder 5"/>
          <p:cNvSpPr>
            <a:spLocks noGrp="1"/>
          </p:cNvSpPr>
          <p:nvPr>
            <p:ph sz="quarter" idx="4"/>
          </p:nvPr>
        </p:nvSpPr>
        <p:spPr>
          <a:xfrm>
            <a:off x="5257800" y="2133600"/>
            <a:ext cx="37369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228600" y="228600"/>
            <a:ext cx="7086600" cy="944562"/>
          </a:xfrm>
        </p:spPr>
        <p:txBody>
          <a:body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6781800" cy="793750"/>
          </a:xfrm>
        </p:spPr>
        <p:txBody>
          <a:bodyPr anchor="b"/>
          <a:lstStyle>
            <a:lvl1pPr algn="l">
              <a:defRPr sz="2000" b="1"/>
            </a:lvl1pPr>
          </a:lstStyle>
          <a:p>
            <a:r>
              <a:rPr lang="en-US" dirty="0" smtClean="0"/>
              <a:t>Click to edit Master title style</a:t>
            </a:r>
            <a:endParaRPr lang="en-US" dirty="0"/>
          </a:p>
        </p:txBody>
      </p:sp>
      <p:sp>
        <p:nvSpPr>
          <p:cNvPr id="3" name="Content Placeholder 2"/>
          <p:cNvSpPr>
            <a:spLocks noGrp="1"/>
          </p:cNvSpPr>
          <p:nvPr>
            <p:ph idx="1"/>
          </p:nvPr>
        </p:nvSpPr>
        <p:spPr>
          <a:xfrm>
            <a:off x="3575050" y="1371600"/>
            <a:ext cx="5111750" cy="475456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1219200" y="1435100"/>
            <a:ext cx="2246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tangle 16"/>
          <p:cNvSpPr/>
          <p:nvPr userDrawn="1"/>
        </p:nvSpPr>
        <p:spPr>
          <a:xfrm>
            <a:off x="0" y="0"/>
            <a:ext cx="9144000" cy="6858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Text Placeholder 2"/>
          <p:cNvSpPr>
            <a:spLocks noGrp="1"/>
          </p:cNvSpPr>
          <p:nvPr>
            <p:ph type="body" idx="1"/>
          </p:nvPr>
        </p:nvSpPr>
        <p:spPr>
          <a:xfrm>
            <a:off x="1143000" y="1371600"/>
            <a:ext cx="7620000" cy="4754563"/>
          </a:xfrm>
          <a:prstGeom prst="rect">
            <a:avLst/>
          </a:prstGeom>
          <a:solidFill>
            <a:schemeClr val="bg2">
              <a:lumMod val="90000"/>
            </a:schemeClr>
          </a:solidFill>
          <a:ln>
            <a:solidFill>
              <a:schemeClr val="tx1"/>
            </a:solidFill>
          </a:ln>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2" name="Title Placeholder 1"/>
          <p:cNvSpPr>
            <a:spLocks noGrp="1"/>
          </p:cNvSpPr>
          <p:nvPr>
            <p:ph type="title"/>
          </p:nvPr>
        </p:nvSpPr>
        <p:spPr>
          <a:xfrm>
            <a:off x="381000" y="228600"/>
            <a:ext cx="7239000" cy="944562"/>
          </a:xfrm>
          <a:prstGeom prst="rect">
            <a:avLst/>
          </a:prstGeom>
          <a:solidFill>
            <a:schemeClr val="bg2">
              <a:lumMod val="90000"/>
            </a:schemeClr>
          </a:solidFill>
          <a:ln>
            <a:solidFill>
              <a:schemeClr val="tx1"/>
            </a:solidFill>
          </a:ln>
        </p:spPr>
        <p:txBody>
          <a:bodyPr vert="horz" lIns="91440" tIns="45720" rIns="91440" bIns="45720" rtlCol="0" anchor="ctr">
            <a:normAutofit/>
          </a:bodyPr>
          <a:lstStyle/>
          <a:p>
            <a:r>
              <a:rPr lang="en-US" dirty="0" smtClean="0"/>
              <a:t>Click to edit Master title style</a:t>
            </a:r>
            <a:endParaRPr lang="en-US" dirty="0"/>
          </a:p>
        </p:txBody>
      </p:sp>
      <p:sp>
        <p:nvSpPr>
          <p:cNvPr id="11" name="Rectangle 10"/>
          <p:cNvSpPr/>
          <p:nvPr userDrawn="1"/>
        </p:nvSpPr>
        <p:spPr>
          <a:xfrm rot="16200000">
            <a:off x="-1161248" y="3980649"/>
            <a:ext cx="3124204" cy="954107"/>
          </a:xfrm>
          <a:prstGeom prst="rect">
            <a:avLst/>
          </a:prstGeom>
          <a:noFill/>
        </p:spPr>
        <p:txBody>
          <a:bodyPr wrap="square" lIns="91440" tIns="45720" rIns="91440" bIns="45720">
            <a:spAutoFit/>
          </a:bodyPr>
          <a:lstStyle/>
          <a:p>
            <a:pPr algn="l"/>
            <a:r>
              <a:rPr lang="en-US" sz="2800" b="0" cap="none" spc="0" dirty="0" smtClean="0">
                <a:ln w="12700">
                  <a:solidFill>
                    <a:schemeClr val="tx1"/>
                  </a:solidFill>
                  <a:prstDash val="solid"/>
                </a:ln>
                <a:solidFill>
                  <a:schemeClr val="tx1"/>
                </a:solidFill>
                <a:effectLst/>
                <a:latin typeface="Times New Roman" pitchFamily="18" charset="0"/>
                <a:cs typeface="Times New Roman" pitchFamily="18" charset="0"/>
              </a:rPr>
              <a:t>Getting to the Core</a:t>
            </a:r>
          </a:p>
          <a:p>
            <a:pPr algn="ctr"/>
            <a:endParaRPr lang="en-US" sz="2800" b="0" cap="none" spc="0" dirty="0">
              <a:ln w="12700">
                <a:solidFill>
                  <a:schemeClr val="tx1"/>
                </a:solidFill>
                <a:prstDash val="solid"/>
              </a:ln>
              <a:solidFill>
                <a:schemeClr val="tx1"/>
              </a:solidFill>
              <a:effectLst/>
              <a:latin typeface="Times New Roman" pitchFamily="18" charset="0"/>
              <a:cs typeface="Times New Roman" pitchFamily="18" charset="0"/>
            </a:endParaRPr>
          </a:p>
        </p:txBody>
      </p:sp>
      <p:grpSp>
        <p:nvGrpSpPr>
          <p:cNvPr id="19" name="Group 18"/>
          <p:cNvGrpSpPr/>
          <p:nvPr userDrawn="1"/>
        </p:nvGrpSpPr>
        <p:grpSpPr>
          <a:xfrm>
            <a:off x="7696200" y="76200"/>
            <a:ext cx="1295400" cy="1143000"/>
            <a:chOff x="4267200" y="2115312"/>
            <a:chExt cx="609600" cy="609600"/>
          </a:xfrm>
        </p:grpSpPr>
        <p:sp>
          <p:nvSpPr>
            <p:cNvPr id="20" name="Oval 19"/>
            <p:cNvSpPr/>
            <p:nvPr/>
          </p:nvSpPr>
          <p:spPr>
            <a:xfrm>
              <a:off x="4267200" y="2115312"/>
              <a:ext cx="609600" cy="609600"/>
            </a:xfrm>
            <a:prstGeom prst="ellipse">
              <a:avLst/>
            </a:prstGeom>
            <a:solidFill>
              <a:srgbClr val="FFFFFF"/>
            </a:solidFill>
            <a:ln w="15875" cap="rnd" cmpd="sng" algn="ctr">
              <a:solidFill>
                <a:schemeClr val="tx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a:xfrm>
              <a:off x="4361688" y="2209800"/>
              <a:ext cx="420624" cy="420624"/>
            </a:xfrm>
            <a:prstGeom prst="ellipse">
              <a:avLst/>
            </a:prstGeom>
            <a:blipFill>
              <a:blip r:embed="rId13" cstate="print"/>
              <a:stretch>
                <a:fillRect/>
              </a:stretch>
            </a:blip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grpSp>
      <p:sp>
        <p:nvSpPr>
          <p:cNvPr id="22" name="TextBox 21"/>
          <p:cNvSpPr txBox="1"/>
          <p:nvPr userDrawn="1"/>
        </p:nvSpPr>
        <p:spPr>
          <a:xfrm>
            <a:off x="304800" y="6248400"/>
            <a:ext cx="2362200" cy="400110"/>
          </a:xfrm>
          <a:prstGeom prst="rect">
            <a:avLst/>
          </a:prstGeom>
          <a:solidFill>
            <a:srgbClr val="008000">
              <a:alpha val="46000"/>
            </a:srgbClr>
          </a:solidFill>
          <a:ln>
            <a:solidFill>
              <a:schemeClr val="tx1"/>
            </a:solidFill>
          </a:ln>
        </p:spPr>
        <p:txBody>
          <a:bodyPr wrap="square" rtlCol="0">
            <a:spAutoFit/>
          </a:bodyPr>
          <a:lstStyle/>
          <a:p>
            <a:pPr algn="ctr"/>
            <a:r>
              <a:rPr lang="en-US" sz="2000" b="1" dirty="0" smtClean="0">
                <a:latin typeface="Times New Roman" pitchFamily="18" charset="0"/>
                <a:cs typeface="Times New Roman" pitchFamily="18" charset="0"/>
              </a:rPr>
              <a:t>Superior Standards</a:t>
            </a:r>
            <a:endParaRPr lang="en-US" sz="2000" b="1" dirty="0">
              <a:latin typeface="Times New Roman" pitchFamily="18" charset="0"/>
              <a:cs typeface="Times New Roman" pitchFamily="18" charset="0"/>
            </a:endParaRPr>
          </a:p>
        </p:txBody>
      </p:sp>
      <p:sp>
        <p:nvSpPr>
          <p:cNvPr id="23" name="TextBox 22"/>
          <p:cNvSpPr txBox="1"/>
          <p:nvPr userDrawn="1"/>
        </p:nvSpPr>
        <p:spPr>
          <a:xfrm>
            <a:off x="2895600" y="6248400"/>
            <a:ext cx="3124200" cy="400110"/>
          </a:xfrm>
          <a:prstGeom prst="rect">
            <a:avLst/>
          </a:prstGeom>
          <a:solidFill>
            <a:srgbClr val="FF0000">
              <a:alpha val="57000"/>
            </a:srgbClr>
          </a:solidFill>
          <a:ln>
            <a:solidFill>
              <a:schemeClr val="tx1"/>
            </a:solidFill>
          </a:ln>
        </p:spPr>
        <p:txBody>
          <a:bodyPr wrap="square" rtlCol="0">
            <a:spAutoFit/>
          </a:bodyPr>
          <a:lstStyle/>
          <a:p>
            <a:pPr algn="ctr"/>
            <a:r>
              <a:rPr lang="en-US" sz="2000" b="1" dirty="0" smtClean="0">
                <a:latin typeface="Times New Roman" pitchFamily="18" charset="0"/>
                <a:cs typeface="Times New Roman" pitchFamily="18" charset="0"/>
              </a:rPr>
              <a:t>Supportive School</a:t>
            </a:r>
            <a:r>
              <a:rPr lang="en-US" sz="2000" b="1" baseline="0" dirty="0" smtClean="0">
                <a:latin typeface="Times New Roman" pitchFamily="18" charset="0"/>
                <a:cs typeface="Times New Roman" pitchFamily="18" charset="0"/>
              </a:rPr>
              <a:t> Climate</a:t>
            </a:r>
            <a:endParaRPr lang="en-US" sz="2000" b="1" dirty="0">
              <a:latin typeface="Times New Roman" pitchFamily="18" charset="0"/>
              <a:cs typeface="Times New Roman" pitchFamily="18" charset="0"/>
            </a:endParaRPr>
          </a:p>
        </p:txBody>
      </p:sp>
      <p:sp>
        <p:nvSpPr>
          <p:cNvPr id="14" name="TextBox 13"/>
          <p:cNvSpPr txBox="1"/>
          <p:nvPr userDrawn="1"/>
        </p:nvSpPr>
        <p:spPr>
          <a:xfrm>
            <a:off x="6248400" y="6248400"/>
            <a:ext cx="2362200" cy="400110"/>
          </a:xfrm>
          <a:prstGeom prst="rect">
            <a:avLst/>
          </a:prstGeom>
          <a:solidFill>
            <a:srgbClr val="FFFF05">
              <a:alpha val="45882"/>
            </a:srgbClr>
          </a:solidFill>
          <a:ln>
            <a:solidFill>
              <a:schemeClr val="tx1"/>
            </a:solidFill>
          </a:ln>
        </p:spPr>
        <p:txBody>
          <a:bodyPr wrap="square" rtlCol="0">
            <a:spAutoFit/>
          </a:bodyPr>
          <a:lstStyle/>
          <a:p>
            <a:pPr algn="ctr"/>
            <a:r>
              <a:rPr lang="en-US" sz="2000" b="1" dirty="0" smtClean="0">
                <a:latin typeface="Times New Roman" pitchFamily="18" charset="0"/>
                <a:cs typeface="Times New Roman" pitchFamily="18" charset="0"/>
              </a:rPr>
              <a:t>Successful Students</a:t>
            </a:r>
            <a:endParaRPr lang="en-US" sz="2000" b="1" dirty="0">
              <a:latin typeface="Times New Roman" pitchFamily="18" charset="0"/>
              <a:cs typeface="Times New Roman" pitchFamily="18" charset="0"/>
            </a:endParaRPr>
          </a:p>
        </p:txBody>
      </p:sp>
      <p:pic>
        <p:nvPicPr>
          <p:cNvPr id="1026" name="Picture 2"/>
          <p:cNvPicPr>
            <a:picLocks noChangeAspect="1" noChangeArrowheads="1"/>
          </p:cNvPicPr>
          <p:nvPr userDrawn="1"/>
        </p:nvPicPr>
        <p:blipFill>
          <a:blip r:embed="rId14" cstate="print"/>
          <a:srcRect/>
          <a:stretch>
            <a:fillRect/>
          </a:stretch>
        </p:blipFill>
        <p:spPr bwMode="auto">
          <a:xfrm>
            <a:off x="377686" y="3276600"/>
            <a:ext cx="765314" cy="533400"/>
          </a:xfrm>
          <a:prstGeom prst="rect">
            <a:avLst/>
          </a:prstGeom>
          <a:noFill/>
          <a:ln w="9525">
            <a:noFill/>
            <a:miter lim="800000"/>
            <a:headEnd/>
            <a:tailEnd/>
          </a:ln>
          <a:effectLst/>
        </p:spPr>
      </p:pic>
      <p:pic>
        <p:nvPicPr>
          <p:cNvPr id="24" name="Picture 2"/>
          <p:cNvPicPr>
            <a:picLocks noChangeAspect="1" noChangeArrowheads="1"/>
          </p:cNvPicPr>
          <p:nvPr userDrawn="1"/>
        </p:nvPicPr>
        <p:blipFill>
          <a:blip r:embed="rId14" cstate="print"/>
          <a:srcRect/>
          <a:stretch>
            <a:fillRect/>
          </a:stretch>
        </p:blipFill>
        <p:spPr bwMode="auto">
          <a:xfrm>
            <a:off x="377686" y="4267200"/>
            <a:ext cx="765314" cy="533400"/>
          </a:xfrm>
          <a:prstGeom prst="rect">
            <a:avLst/>
          </a:prstGeom>
          <a:noFill/>
          <a:ln w="9525">
            <a:noFill/>
            <a:miter lim="800000"/>
            <a:headEnd/>
            <a:tailEnd/>
          </a:ln>
          <a:effectLst/>
        </p:spPr>
      </p:pic>
      <p:pic>
        <p:nvPicPr>
          <p:cNvPr id="25" name="Picture 2"/>
          <p:cNvPicPr>
            <a:picLocks noChangeAspect="1" noChangeArrowheads="1"/>
          </p:cNvPicPr>
          <p:nvPr userDrawn="1"/>
        </p:nvPicPr>
        <p:blipFill>
          <a:blip r:embed="rId14" cstate="print"/>
          <a:srcRect/>
          <a:stretch>
            <a:fillRect/>
          </a:stretch>
        </p:blipFill>
        <p:spPr bwMode="auto">
          <a:xfrm>
            <a:off x="377686" y="5334000"/>
            <a:ext cx="765314" cy="533400"/>
          </a:xfrm>
          <a:prstGeom prst="rect">
            <a:avLst/>
          </a:prstGeom>
          <a:noFill/>
          <a:ln w="9525">
            <a:noFill/>
            <a:miter lim="800000"/>
            <a:headEnd/>
            <a:tailEnd/>
          </a:ln>
          <a:effectLst/>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Times New Roman" pitchFamily="18" charset="0"/>
          <a:ea typeface="+mj-ea"/>
          <a:cs typeface="Times New Roman" pitchFamily="18" charset="0"/>
        </a:defRPr>
      </a:lvl1pPr>
    </p:titleStyle>
    <p:bodyStyle>
      <a:lvl1pPr marL="342900" indent="-342900" algn="l" defTabSz="914400" rtl="0" eaLnBrk="1" latinLnBrk="0" hangingPunct="1">
        <a:spcBef>
          <a:spcPct val="20000"/>
        </a:spcBef>
        <a:buFont typeface="Arial" pitchFamily="34" charset="0"/>
        <a:buChar char="•"/>
        <a:defRPr sz="4000" kern="1200">
          <a:solidFill>
            <a:schemeClr val="tx1"/>
          </a:solidFill>
          <a:latin typeface="Times New Roman" pitchFamily="18" charset="0"/>
          <a:ea typeface="+mn-ea"/>
          <a:cs typeface="Times New Roman" pitchFamily="18" charset="0"/>
        </a:defRPr>
      </a:lvl1pPr>
      <a:lvl2pPr marL="742950" indent="-285750" algn="l" defTabSz="914400" rtl="0" eaLnBrk="1" latinLnBrk="0" hangingPunct="1">
        <a:spcBef>
          <a:spcPct val="20000"/>
        </a:spcBef>
        <a:buFont typeface="Arial" pitchFamily="34" charset="0"/>
        <a:buChar char="–"/>
        <a:defRPr sz="3600" kern="1200">
          <a:solidFill>
            <a:schemeClr val="tx1"/>
          </a:solidFill>
          <a:latin typeface="Times New Roman" pitchFamily="18" charset="0"/>
          <a:ea typeface="+mn-ea"/>
          <a:cs typeface="Times New Roman" pitchFamily="18" charset="0"/>
        </a:defRPr>
      </a:lvl2pPr>
      <a:lvl3pPr marL="1143000" indent="-228600" algn="l" defTabSz="914400" rtl="0" eaLnBrk="1" latinLnBrk="0" hangingPunct="1">
        <a:spcBef>
          <a:spcPct val="20000"/>
        </a:spcBef>
        <a:buFont typeface="Arial" pitchFamily="34" charset="0"/>
        <a:buChar char="•"/>
        <a:defRPr sz="3200" kern="1200">
          <a:solidFill>
            <a:schemeClr val="tx1"/>
          </a:solidFill>
          <a:latin typeface="Times New Roman" pitchFamily="18" charset="0"/>
          <a:ea typeface="+mn-ea"/>
          <a:cs typeface="Times New Roman" pitchFamily="18" charset="0"/>
        </a:defRPr>
      </a:lvl3pPr>
      <a:lvl4pPr marL="1600200" indent="-228600" algn="l" defTabSz="914400" rtl="0" eaLnBrk="1" latinLnBrk="0" hangingPunct="1">
        <a:spcBef>
          <a:spcPct val="20000"/>
        </a:spcBef>
        <a:buFont typeface="Arial" pitchFamily="34" charset="0"/>
        <a:buChar char="–"/>
        <a:defRPr sz="2800" kern="1200">
          <a:solidFill>
            <a:schemeClr val="tx1"/>
          </a:solidFill>
          <a:latin typeface="Times New Roman" pitchFamily="18" charset="0"/>
          <a:ea typeface="+mn-ea"/>
          <a:cs typeface="Times New Roman" pitchFamily="18" charset="0"/>
        </a:defRPr>
      </a:lvl4pPr>
      <a:lvl5pPr marL="2057400" indent="-228600" algn="l" defTabSz="914400" rtl="0" eaLnBrk="1" latinLnBrk="0" hangingPunct="1">
        <a:spcBef>
          <a:spcPct val="20000"/>
        </a:spcBef>
        <a:buFont typeface="Arial" pitchFamily="34" charset="0"/>
        <a:buChar char="»"/>
        <a:defRPr sz="2800" kern="1200">
          <a:solidFill>
            <a:schemeClr val="tx1"/>
          </a:solidFill>
          <a:latin typeface="Times New Roman" pitchFamily="18" charset="0"/>
          <a:ea typeface="+mn-ea"/>
          <a:cs typeface="Times New Roman" pitchFamily="18"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295400" y="1371600"/>
            <a:ext cx="7086600" cy="2438400"/>
          </a:xfrm>
        </p:spPr>
        <p:txBody>
          <a:bodyPr>
            <a:normAutofit fontScale="90000"/>
          </a:bodyPr>
          <a:lstStyle/>
          <a:p>
            <a:r>
              <a:rPr lang="en-US" sz="4900" dirty="0"/>
              <a:t>Opening of Schools </a:t>
            </a:r>
            <a:r>
              <a:rPr lang="en-US" sz="4900" dirty="0" smtClean="0"/>
              <a:t> </a:t>
            </a:r>
            <a:r>
              <a:rPr lang="en-US" sz="4000" dirty="0" smtClean="0"/>
              <a:t/>
            </a:r>
            <a:br>
              <a:rPr lang="en-US" sz="4000" dirty="0" smtClean="0"/>
            </a:br>
            <a:r>
              <a:rPr lang="en-US" sz="4000" dirty="0" smtClean="0"/>
              <a:t>Elementary</a:t>
            </a:r>
            <a:r>
              <a:rPr lang="en-US" sz="4000" dirty="0"/>
              <a:t>/Secondary 2013-</a:t>
            </a:r>
            <a:r>
              <a:rPr lang="en-US" sz="4000" dirty="0" smtClean="0"/>
              <a:t>14</a:t>
            </a:r>
            <a:br>
              <a:rPr lang="en-US" sz="4000" dirty="0" smtClean="0"/>
            </a:br>
            <a:r>
              <a:rPr lang="en-US" sz="4000" dirty="0"/>
              <a:t/>
            </a:r>
            <a:br>
              <a:rPr lang="en-US" sz="4000" dirty="0"/>
            </a:br>
            <a:r>
              <a:rPr lang="en-US" sz="4000" dirty="0" smtClean="0"/>
              <a:t>August </a:t>
            </a:r>
            <a:r>
              <a:rPr lang="en-US" sz="4000" dirty="0"/>
              <a:t>27, 2013</a:t>
            </a:r>
          </a:p>
        </p:txBody>
      </p:sp>
      <p:sp>
        <p:nvSpPr>
          <p:cNvPr id="3" name="Subtitle 2"/>
          <p:cNvSpPr>
            <a:spLocks noGrp="1"/>
          </p:cNvSpPr>
          <p:nvPr>
            <p:ph type="subTitle" idx="1"/>
          </p:nvPr>
        </p:nvSpPr>
        <p:spPr>
          <a:xfrm>
            <a:off x="1371600" y="4114800"/>
            <a:ext cx="6858000" cy="1905000"/>
          </a:xfrm>
        </p:spPr>
        <p:txBody>
          <a:bodyPr>
            <a:normAutofit fontScale="25000" lnSpcReduction="20000"/>
          </a:bodyPr>
          <a:lstStyle/>
          <a:p>
            <a:endParaRPr lang="en-US" sz="7400" b="1" dirty="0" smtClean="0">
              <a:solidFill>
                <a:schemeClr val="tx1"/>
              </a:solidFill>
            </a:endParaRPr>
          </a:p>
          <a:p>
            <a:r>
              <a:rPr lang="en-US" sz="7400" b="1" dirty="0" smtClean="0">
                <a:solidFill>
                  <a:schemeClr val="tx1"/>
                </a:solidFill>
              </a:rPr>
              <a:t>Board </a:t>
            </a:r>
            <a:r>
              <a:rPr lang="en-US" sz="7400" b="1" dirty="0">
                <a:solidFill>
                  <a:schemeClr val="tx1"/>
                </a:solidFill>
              </a:rPr>
              <a:t>of Education </a:t>
            </a:r>
          </a:p>
          <a:p>
            <a:r>
              <a:rPr lang="en-US" sz="7400" b="1" dirty="0" smtClean="0">
                <a:solidFill>
                  <a:schemeClr val="tx1"/>
                </a:solidFill>
              </a:rPr>
              <a:t>Charles </a:t>
            </a:r>
            <a:r>
              <a:rPr lang="en-US" sz="7400" b="1" dirty="0" err="1">
                <a:solidFill>
                  <a:schemeClr val="tx1"/>
                </a:solidFill>
              </a:rPr>
              <a:t>McCully</a:t>
            </a:r>
            <a:r>
              <a:rPr lang="en-US" sz="7400" b="1" dirty="0">
                <a:solidFill>
                  <a:schemeClr val="tx1"/>
                </a:solidFill>
              </a:rPr>
              <a:t>, Interim </a:t>
            </a:r>
            <a:r>
              <a:rPr lang="en-US" sz="7400" b="1" dirty="0" smtClean="0">
                <a:solidFill>
                  <a:schemeClr val="tx1"/>
                </a:solidFill>
              </a:rPr>
              <a:t>Superintendent</a:t>
            </a:r>
          </a:p>
          <a:p>
            <a:r>
              <a:rPr lang="en-US" sz="7400" b="1" dirty="0" smtClean="0">
                <a:solidFill>
                  <a:schemeClr val="tx1"/>
                </a:solidFill>
              </a:rPr>
              <a:t>Dawn </a:t>
            </a:r>
            <a:r>
              <a:rPr lang="en-US" sz="7400" b="1" dirty="0">
                <a:solidFill>
                  <a:schemeClr val="tx1"/>
                </a:solidFill>
              </a:rPr>
              <a:t>Miller, Assistant Superintendent, Secondary </a:t>
            </a:r>
            <a:r>
              <a:rPr lang="en-US" sz="7400" b="1" dirty="0" smtClean="0">
                <a:solidFill>
                  <a:schemeClr val="tx1"/>
                </a:solidFill>
              </a:rPr>
              <a:t>Education</a:t>
            </a:r>
          </a:p>
          <a:p>
            <a:r>
              <a:rPr lang="en-US" sz="7400" b="1" dirty="0" smtClean="0">
                <a:solidFill>
                  <a:schemeClr val="tx1"/>
                </a:solidFill>
              </a:rPr>
              <a:t>Doreen Lohnes, Assistant Superintendent, Support Services</a:t>
            </a:r>
          </a:p>
          <a:p>
            <a:r>
              <a:rPr lang="en-US" sz="7400" b="1" dirty="0" smtClean="0">
                <a:solidFill>
                  <a:schemeClr val="tx1"/>
                </a:solidFill>
              </a:rPr>
              <a:t>Michelle </a:t>
            </a:r>
            <a:r>
              <a:rPr lang="en-US" sz="7400" b="1" dirty="0">
                <a:solidFill>
                  <a:schemeClr val="tx1"/>
                </a:solidFill>
              </a:rPr>
              <a:t>Rodriguez</a:t>
            </a:r>
            <a:r>
              <a:rPr lang="en-US" sz="7400" b="1" dirty="0" smtClean="0">
                <a:solidFill>
                  <a:schemeClr val="tx1"/>
                </a:solidFill>
              </a:rPr>
              <a:t>, </a:t>
            </a:r>
            <a:r>
              <a:rPr lang="en-US" sz="7400" b="1" dirty="0" err="1" smtClean="0">
                <a:solidFill>
                  <a:schemeClr val="tx1"/>
                </a:solidFill>
              </a:rPr>
              <a:t>Ed.D</a:t>
            </a:r>
            <a:r>
              <a:rPr lang="en-US" sz="7400" b="1" dirty="0" smtClean="0">
                <a:solidFill>
                  <a:schemeClr val="tx1"/>
                </a:solidFill>
              </a:rPr>
              <a:t>., </a:t>
            </a:r>
            <a:r>
              <a:rPr lang="en-US" sz="7400" b="1" dirty="0">
                <a:solidFill>
                  <a:schemeClr val="tx1"/>
                </a:solidFill>
              </a:rPr>
              <a:t>Chief Academic Officer</a:t>
            </a:r>
          </a:p>
          <a:p>
            <a:endParaRPr lang="en-US" sz="7400" b="1" dirty="0">
              <a:solidFill>
                <a:schemeClr val="tx1"/>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Opening Day Support</a:t>
            </a:r>
            <a:endParaRPr lang="en-US" dirty="0"/>
          </a:p>
        </p:txBody>
      </p:sp>
      <p:sp>
        <p:nvSpPr>
          <p:cNvPr id="3" name="Content Placeholder 2"/>
          <p:cNvSpPr>
            <a:spLocks noGrp="1"/>
          </p:cNvSpPr>
          <p:nvPr>
            <p:ph idx="1"/>
          </p:nvPr>
        </p:nvSpPr>
        <p:spPr>
          <a:xfrm>
            <a:off x="1143000" y="1447801"/>
            <a:ext cx="7620000" cy="4343399"/>
          </a:xfrm>
        </p:spPr>
        <p:txBody>
          <a:bodyPr>
            <a:normAutofit/>
          </a:bodyPr>
          <a:lstStyle/>
          <a:p>
            <a:r>
              <a:rPr lang="en-US" sz="3200" dirty="0"/>
              <a:t>Sites will have key </a:t>
            </a:r>
            <a:r>
              <a:rPr lang="en-US" sz="3200" dirty="0" smtClean="0"/>
              <a:t>District </a:t>
            </a:r>
            <a:r>
              <a:rPr lang="en-US" sz="3200" dirty="0"/>
              <a:t>personnel visiting </a:t>
            </a:r>
            <a:r>
              <a:rPr lang="en-US" sz="3200" dirty="0" smtClean="0"/>
              <a:t>sites and </a:t>
            </a:r>
            <a:r>
              <a:rPr lang="en-US" sz="3200" dirty="0"/>
              <a:t>on-call via phone to handle all first day issues in real time.</a:t>
            </a:r>
          </a:p>
        </p:txBody>
      </p:sp>
      <p:sp>
        <p:nvSpPr>
          <p:cNvPr id="4" name="TextBox 3"/>
          <p:cNvSpPr txBox="1"/>
          <p:nvPr/>
        </p:nvSpPr>
        <p:spPr>
          <a:xfrm>
            <a:off x="8229600" y="5899666"/>
            <a:ext cx="533400" cy="369332"/>
          </a:xfrm>
          <a:prstGeom prst="rect">
            <a:avLst/>
          </a:prstGeom>
          <a:noFill/>
        </p:spPr>
        <p:txBody>
          <a:bodyPr wrap="square" rtlCol="0">
            <a:spAutoFit/>
          </a:bodyPr>
          <a:lstStyle/>
          <a:p>
            <a:r>
              <a:rPr lang="en-US" dirty="0" smtClean="0">
                <a:latin typeface="Times New Roman" pitchFamily="18" charset="0"/>
                <a:cs typeface="Times New Roman" pitchFamily="18" charset="0"/>
              </a:rPr>
              <a:t>10</a:t>
            </a:r>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130798012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t>Commitment to Success!</a:t>
            </a:r>
            <a:endParaRPr lang="en-US" sz="3600" dirty="0"/>
          </a:p>
        </p:txBody>
      </p:sp>
      <p:sp>
        <p:nvSpPr>
          <p:cNvPr id="3" name="Content Placeholder 2"/>
          <p:cNvSpPr>
            <a:spLocks noGrp="1"/>
          </p:cNvSpPr>
          <p:nvPr>
            <p:ph idx="1"/>
          </p:nvPr>
        </p:nvSpPr>
        <p:spPr>
          <a:xfrm>
            <a:off x="1371600" y="1371600"/>
            <a:ext cx="7391400" cy="4343400"/>
          </a:xfrm>
        </p:spPr>
        <p:txBody>
          <a:bodyPr>
            <a:normAutofit/>
          </a:bodyPr>
          <a:lstStyle/>
          <a:p>
            <a:pPr marL="0" indent="0">
              <a:buNone/>
            </a:pPr>
            <a:r>
              <a:rPr lang="en-US" sz="3200" dirty="0" smtClean="0"/>
              <a:t>As a result of constant communication with principals and a commitment to providing any needed support, we anticipate a smooth opening to the 2013-14 school year.</a:t>
            </a:r>
          </a:p>
        </p:txBody>
      </p:sp>
      <p:sp>
        <p:nvSpPr>
          <p:cNvPr id="4" name="TextBox 3"/>
          <p:cNvSpPr txBox="1"/>
          <p:nvPr/>
        </p:nvSpPr>
        <p:spPr>
          <a:xfrm>
            <a:off x="8153400" y="5867400"/>
            <a:ext cx="457200" cy="369332"/>
          </a:xfrm>
          <a:prstGeom prst="rect">
            <a:avLst/>
          </a:prstGeom>
          <a:noFill/>
        </p:spPr>
        <p:txBody>
          <a:bodyPr wrap="square" rtlCol="0">
            <a:spAutoFit/>
          </a:bodyPr>
          <a:lstStyle/>
          <a:p>
            <a:r>
              <a:rPr lang="en-US" dirty="0" smtClean="0">
                <a:latin typeface="Times New Roman" pitchFamily="18" charset="0"/>
                <a:cs typeface="Times New Roman" pitchFamily="18" charset="0"/>
              </a:rPr>
              <a:t>11</a:t>
            </a:r>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105230275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304800"/>
            <a:ext cx="7391400" cy="944562"/>
          </a:xfrm>
        </p:spPr>
        <p:txBody>
          <a:bodyPr>
            <a:normAutofit fontScale="90000"/>
          </a:bodyPr>
          <a:lstStyle/>
          <a:p>
            <a:r>
              <a:rPr lang="en-US" sz="3800" dirty="0" smtClean="0"/>
              <a:t>The Seven Cs and School Improvement</a:t>
            </a:r>
            <a:endParaRPr lang="en-US" sz="3800" dirty="0"/>
          </a:p>
        </p:txBody>
      </p:sp>
      <p:pic>
        <p:nvPicPr>
          <p:cNvPr id="56322" name="Picture 2"/>
          <p:cNvPicPr>
            <a:picLocks noChangeAspect="1" noChangeArrowheads="1"/>
          </p:cNvPicPr>
          <p:nvPr/>
        </p:nvPicPr>
        <p:blipFill>
          <a:blip r:embed="rId3" cstate="print"/>
          <a:srcRect/>
          <a:stretch>
            <a:fillRect/>
          </a:stretch>
        </p:blipFill>
        <p:spPr bwMode="auto">
          <a:xfrm>
            <a:off x="1219200" y="1295401"/>
            <a:ext cx="7391400" cy="4800600"/>
          </a:xfrm>
          <a:prstGeom prst="rect">
            <a:avLst/>
          </a:prstGeom>
          <a:noFill/>
          <a:ln w="9525">
            <a:noFill/>
            <a:miter lim="800000"/>
            <a:headEnd/>
            <a:tailEnd/>
          </a:ln>
          <a:effectLst/>
        </p:spPr>
      </p:pic>
      <p:sp>
        <p:nvSpPr>
          <p:cNvPr id="3" name="TextBox 2"/>
          <p:cNvSpPr txBox="1"/>
          <p:nvPr/>
        </p:nvSpPr>
        <p:spPr>
          <a:xfrm>
            <a:off x="8445500" y="5797034"/>
            <a:ext cx="304800" cy="369332"/>
          </a:xfrm>
          <a:prstGeom prst="rect">
            <a:avLst/>
          </a:prstGeom>
          <a:noFill/>
        </p:spPr>
        <p:txBody>
          <a:bodyPr wrap="square" rtlCol="0">
            <a:spAutoFit/>
          </a:bodyPr>
          <a:lstStyle/>
          <a:p>
            <a:r>
              <a:rPr lang="en-US" dirty="0" smtClean="0">
                <a:latin typeface="Times New Roman" pitchFamily="18" charset="0"/>
                <a:cs typeface="Times New Roman" pitchFamily="18" charset="0"/>
              </a:rPr>
              <a:t>2</a:t>
            </a:r>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t>Textbooks/Instructional Materials</a:t>
            </a:r>
            <a:endParaRPr lang="en-US" sz="3600" dirty="0"/>
          </a:p>
        </p:txBody>
      </p:sp>
      <p:sp>
        <p:nvSpPr>
          <p:cNvPr id="3" name="Content Placeholder 2"/>
          <p:cNvSpPr>
            <a:spLocks noGrp="1"/>
          </p:cNvSpPr>
          <p:nvPr>
            <p:ph idx="1"/>
          </p:nvPr>
        </p:nvSpPr>
        <p:spPr>
          <a:xfrm>
            <a:off x="1371600" y="1524000"/>
            <a:ext cx="7543800" cy="4260334"/>
          </a:xfrm>
        </p:spPr>
        <p:txBody>
          <a:bodyPr>
            <a:normAutofit fontScale="77500" lnSpcReduction="20000"/>
          </a:bodyPr>
          <a:lstStyle/>
          <a:p>
            <a:r>
              <a:rPr lang="en-US" sz="3200" dirty="0" smtClean="0"/>
              <a:t>Textbooks and instructional materials have been delivered to the sites. With Common Core instructional materials on the horizon, great effort was taken to minimize expenditures and to make maximum use of current inventories of textbooks and other instructional materials.</a:t>
            </a:r>
          </a:p>
          <a:p>
            <a:r>
              <a:rPr lang="en-US" sz="3200" dirty="0" smtClean="0"/>
              <a:t>Principals have signed a verification form indicating that they have sufficient textbooks to meet the needs of the anticipated student enrollment. </a:t>
            </a:r>
          </a:p>
          <a:p>
            <a:r>
              <a:rPr lang="en-US" sz="3200" dirty="0" smtClean="0"/>
              <a:t>Ed Services will monitor site needs and immediately process any late requests due to fluctuations in enrollment.</a:t>
            </a:r>
            <a:endParaRPr lang="en-US" sz="3200" dirty="0"/>
          </a:p>
        </p:txBody>
      </p:sp>
      <p:sp>
        <p:nvSpPr>
          <p:cNvPr id="4" name="TextBox 3"/>
          <p:cNvSpPr txBox="1"/>
          <p:nvPr/>
        </p:nvSpPr>
        <p:spPr>
          <a:xfrm>
            <a:off x="8534399" y="5784334"/>
            <a:ext cx="304801" cy="369332"/>
          </a:xfrm>
          <a:prstGeom prst="rect">
            <a:avLst/>
          </a:prstGeom>
          <a:noFill/>
        </p:spPr>
        <p:txBody>
          <a:bodyPr wrap="square" rtlCol="0">
            <a:spAutoFit/>
          </a:bodyPr>
          <a:lstStyle/>
          <a:p>
            <a:r>
              <a:rPr lang="en-US" dirty="0" smtClean="0"/>
              <a:t>3</a:t>
            </a:r>
            <a:endParaRPr lang="en-US" dirty="0"/>
          </a:p>
        </p:txBody>
      </p:sp>
    </p:spTree>
    <p:extLst>
      <p:ext uri="{BB962C8B-B14F-4D97-AF65-F5344CB8AC3E}">
        <p14:creationId xmlns:p14="http://schemas.microsoft.com/office/powerpoint/2010/main" val="149434709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t>K-12 Master Schedules</a:t>
            </a:r>
            <a:endParaRPr lang="en-US" sz="3600" dirty="0"/>
          </a:p>
        </p:txBody>
      </p:sp>
      <p:sp>
        <p:nvSpPr>
          <p:cNvPr id="3" name="Content Placeholder 2"/>
          <p:cNvSpPr>
            <a:spLocks noGrp="1"/>
          </p:cNvSpPr>
          <p:nvPr>
            <p:ph idx="1"/>
          </p:nvPr>
        </p:nvSpPr>
        <p:spPr>
          <a:xfrm>
            <a:off x="1371600" y="1371600"/>
            <a:ext cx="7391400" cy="4419600"/>
          </a:xfrm>
        </p:spPr>
        <p:txBody>
          <a:bodyPr>
            <a:normAutofit/>
          </a:bodyPr>
          <a:lstStyle/>
          <a:p>
            <a:r>
              <a:rPr lang="en-US" sz="3200" dirty="0" smtClean="0"/>
              <a:t>The goal </a:t>
            </a:r>
            <a:r>
              <a:rPr lang="en-US" sz="3200" dirty="0"/>
              <a:t>is to have 100 percent of currently enrolled students who show up on </a:t>
            </a:r>
            <a:r>
              <a:rPr lang="en-US" sz="3200" dirty="0" smtClean="0"/>
              <a:t>the first </a:t>
            </a:r>
            <a:r>
              <a:rPr lang="en-US" sz="3200" dirty="0"/>
              <a:t>day completely scheduled and in </a:t>
            </a:r>
            <a:r>
              <a:rPr lang="en-US" sz="3200" dirty="0" smtClean="0"/>
              <a:t>class.</a:t>
            </a:r>
          </a:p>
          <a:p>
            <a:r>
              <a:rPr lang="en-US" sz="3200" dirty="0" smtClean="0"/>
              <a:t>Counselor </a:t>
            </a:r>
            <a:r>
              <a:rPr lang="en-US" sz="3200" dirty="0"/>
              <a:t>time on the first day of school will be devoted primarily to scheduling students new to the </a:t>
            </a:r>
            <a:r>
              <a:rPr lang="en-US" sz="3200" dirty="0" smtClean="0"/>
              <a:t>District</a:t>
            </a:r>
            <a:r>
              <a:rPr lang="en-US" sz="3200" dirty="0"/>
              <a:t>.</a:t>
            </a:r>
            <a:endParaRPr lang="en-US" sz="3200" dirty="0" smtClean="0"/>
          </a:p>
          <a:p>
            <a:endParaRPr lang="en-US" sz="3200" dirty="0" smtClean="0"/>
          </a:p>
        </p:txBody>
      </p:sp>
      <p:sp>
        <p:nvSpPr>
          <p:cNvPr id="4" name="TextBox 3"/>
          <p:cNvSpPr txBox="1"/>
          <p:nvPr/>
        </p:nvSpPr>
        <p:spPr>
          <a:xfrm>
            <a:off x="8258465" y="5867400"/>
            <a:ext cx="337131" cy="369332"/>
          </a:xfrm>
          <a:prstGeom prst="rect">
            <a:avLst/>
          </a:prstGeom>
          <a:noFill/>
        </p:spPr>
        <p:txBody>
          <a:bodyPr wrap="square" rtlCol="0">
            <a:spAutoFit/>
          </a:bodyPr>
          <a:lstStyle/>
          <a:p>
            <a:r>
              <a:rPr lang="en-US" dirty="0" smtClean="0">
                <a:latin typeface="Times New Roman" pitchFamily="18" charset="0"/>
                <a:cs typeface="Times New Roman" pitchFamily="18" charset="0"/>
              </a:rPr>
              <a:t>4</a:t>
            </a:r>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14634124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t>Special Education Transportation</a:t>
            </a:r>
            <a:endParaRPr lang="en-US" sz="3600" dirty="0"/>
          </a:p>
        </p:txBody>
      </p:sp>
      <p:sp>
        <p:nvSpPr>
          <p:cNvPr id="3" name="Content Placeholder 2"/>
          <p:cNvSpPr>
            <a:spLocks noGrp="1"/>
          </p:cNvSpPr>
          <p:nvPr>
            <p:ph idx="1"/>
          </p:nvPr>
        </p:nvSpPr>
        <p:spPr>
          <a:xfrm>
            <a:off x="1371600" y="1447800"/>
            <a:ext cx="7391400" cy="4343400"/>
          </a:xfrm>
        </p:spPr>
        <p:txBody>
          <a:bodyPr>
            <a:normAutofit/>
          </a:bodyPr>
          <a:lstStyle/>
          <a:p>
            <a:r>
              <a:rPr lang="en-US" sz="3200" dirty="0"/>
              <a:t>Transportation for approximately </a:t>
            </a:r>
            <a:r>
              <a:rPr lang="en-US" sz="3200" dirty="0" smtClean="0"/>
              <a:t>1,500 </a:t>
            </a:r>
            <a:r>
              <a:rPr lang="en-US" sz="3200" dirty="0"/>
              <a:t>Special Education students will be available on the first day of school. </a:t>
            </a:r>
            <a:endParaRPr lang="en-US" sz="3200" dirty="0" smtClean="0"/>
          </a:p>
          <a:p>
            <a:pPr marL="0" indent="0">
              <a:buNone/>
            </a:pPr>
            <a:endParaRPr lang="en-US" sz="3200" dirty="0" smtClean="0"/>
          </a:p>
          <a:p>
            <a:r>
              <a:rPr lang="en-US" sz="3200" dirty="0" smtClean="0"/>
              <a:t>The Support Services and Business Services Divisions are working closely together to ensure that the first day of school goes smoothly.</a:t>
            </a:r>
          </a:p>
        </p:txBody>
      </p:sp>
      <p:sp>
        <p:nvSpPr>
          <p:cNvPr id="4" name="TextBox 3"/>
          <p:cNvSpPr txBox="1"/>
          <p:nvPr/>
        </p:nvSpPr>
        <p:spPr>
          <a:xfrm>
            <a:off x="8496300" y="5835134"/>
            <a:ext cx="381000" cy="369332"/>
          </a:xfrm>
          <a:prstGeom prst="rect">
            <a:avLst/>
          </a:prstGeom>
          <a:noFill/>
        </p:spPr>
        <p:txBody>
          <a:bodyPr wrap="square" rtlCol="0">
            <a:spAutoFit/>
          </a:bodyPr>
          <a:lstStyle/>
          <a:p>
            <a:r>
              <a:rPr lang="en-US" dirty="0" smtClean="0">
                <a:latin typeface="Times New Roman" pitchFamily="18" charset="0"/>
                <a:cs typeface="Times New Roman" pitchFamily="18" charset="0"/>
              </a:rPr>
              <a:t>5</a:t>
            </a:r>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348102880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t>Staffing</a:t>
            </a:r>
            <a:endParaRPr lang="en-US" sz="3600" dirty="0"/>
          </a:p>
        </p:txBody>
      </p:sp>
      <p:sp>
        <p:nvSpPr>
          <p:cNvPr id="3" name="Content Placeholder 2"/>
          <p:cNvSpPr>
            <a:spLocks noGrp="1"/>
          </p:cNvSpPr>
          <p:nvPr>
            <p:ph idx="1"/>
          </p:nvPr>
        </p:nvSpPr>
        <p:spPr>
          <a:xfrm>
            <a:off x="1371600" y="1524000"/>
            <a:ext cx="7467600" cy="4191000"/>
          </a:xfrm>
        </p:spPr>
        <p:txBody>
          <a:bodyPr>
            <a:normAutofit fontScale="92500" lnSpcReduction="20000"/>
          </a:bodyPr>
          <a:lstStyle/>
          <a:p>
            <a:r>
              <a:rPr lang="en-US" sz="3200" dirty="0" smtClean="0"/>
              <a:t>Teachers have </a:t>
            </a:r>
            <a:r>
              <a:rPr lang="en-US" sz="3200" dirty="0" smtClean="0"/>
              <a:t>been </a:t>
            </a:r>
            <a:r>
              <a:rPr lang="en-US" sz="3200" dirty="0"/>
              <a:t>assigned to classrooms/courses to ensure </a:t>
            </a:r>
            <a:r>
              <a:rPr lang="en-US" sz="3200" dirty="0" smtClean="0"/>
              <a:t>full staffing on the first day of school. </a:t>
            </a:r>
          </a:p>
          <a:p>
            <a:r>
              <a:rPr lang="en-US" sz="3200" dirty="0" smtClean="0"/>
              <a:t>As of August 27, 2013, </a:t>
            </a:r>
            <a:r>
              <a:rPr lang="en-US" sz="3200" dirty="0"/>
              <a:t>there are only </a:t>
            </a:r>
            <a:r>
              <a:rPr lang="en-US" sz="3200" dirty="0" smtClean="0"/>
              <a:t>six </a:t>
            </a:r>
            <a:r>
              <a:rPr lang="en-US" sz="3200" dirty="0"/>
              <a:t>vacant teacher positions and </a:t>
            </a:r>
            <a:r>
              <a:rPr lang="en-US" sz="3200" dirty="0" smtClean="0"/>
              <a:t>four </a:t>
            </a:r>
            <a:r>
              <a:rPr lang="en-US" sz="3200" dirty="0"/>
              <a:t>vacant </a:t>
            </a:r>
            <a:r>
              <a:rPr lang="en-US" sz="3200" dirty="0" smtClean="0"/>
              <a:t>A.P. </a:t>
            </a:r>
            <a:r>
              <a:rPr lang="en-US" sz="3200" dirty="0"/>
              <a:t>positions. </a:t>
            </a:r>
            <a:r>
              <a:rPr lang="en-US" sz="3200" dirty="0" smtClean="0"/>
              <a:t>Subs are in place to cover these vacancies.</a:t>
            </a:r>
          </a:p>
          <a:p>
            <a:r>
              <a:rPr lang="en-US" sz="3200" dirty="0" smtClean="0"/>
              <a:t>Human </a:t>
            </a:r>
            <a:r>
              <a:rPr lang="en-US" sz="3200" dirty="0"/>
              <a:t>Resources has been consistently interviewing and hiring to fill vacant positions. </a:t>
            </a:r>
            <a:endParaRPr lang="en-US" sz="3200" dirty="0" smtClean="0"/>
          </a:p>
        </p:txBody>
      </p:sp>
      <p:sp>
        <p:nvSpPr>
          <p:cNvPr id="5" name="TextBox 4"/>
          <p:cNvSpPr txBox="1"/>
          <p:nvPr/>
        </p:nvSpPr>
        <p:spPr>
          <a:xfrm>
            <a:off x="8369300" y="5722898"/>
            <a:ext cx="317500" cy="369332"/>
          </a:xfrm>
          <a:prstGeom prst="rect">
            <a:avLst/>
          </a:prstGeom>
          <a:noFill/>
        </p:spPr>
        <p:txBody>
          <a:bodyPr wrap="square" rtlCol="0">
            <a:spAutoFit/>
          </a:bodyPr>
          <a:lstStyle/>
          <a:p>
            <a:r>
              <a:rPr lang="en-US" dirty="0" smtClean="0">
                <a:latin typeface="Times New Roman" pitchFamily="18" charset="0"/>
                <a:cs typeface="Times New Roman" pitchFamily="18" charset="0"/>
              </a:rPr>
              <a:t>6</a:t>
            </a:r>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43209435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t>Enrollment Projections</a:t>
            </a:r>
            <a:endParaRPr lang="en-US" sz="3600" dirty="0"/>
          </a:p>
        </p:txBody>
      </p:sp>
      <p:sp>
        <p:nvSpPr>
          <p:cNvPr id="3" name="Content Placeholder 2"/>
          <p:cNvSpPr>
            <a:spLocks noGrp="1"/>
          </p:cNvSpPr>
          <p:nvPr>
            <p:ph idx="1"/>
          </p:nvPr>
        </p:nvSpPr>
        <p:spPr>
          <a:xfrm>
            <a:off x="1371600" y="1371600"/>
            <a:ext cx="7391400" cy="4343400"/>
          </a:xfrm>
        </p:spPr>
        <p:txBody>
          <a:bodyPr>
            <a:normAutofit fontScale="85000" lnSpcReduction="20000"/>
          </a:bodyPr>
          <a:lstStyle/>
          <a:p>
            <a:r>
              <a:rPr lang="en-US" sz="3200" dirty="0"/>
              <a:t>Program Verification occurs at both the intermediate and high school levels. Program Verification for intermediate and high schools </a:t>
            </a:r>
            <a:r>
              <a:rPr lang="en-US" sz="3200" dirty="0" smtClean="0"/>
              <a:t>took </a:t>
            </a:r>
            <a:r>
              <a:rPr lang="en-US" sz="3200" dirty="0"/>
              <a:t>place from </a:t>
            </a:r>
            <a:r>
              <a:rPr lang="en-US" sz="3200" dirty="0" smtClean="0"/>
              <a:t>August 6 </a:t>
            </a:r>
            <a:r>
              <a:rPr lang="en-US" sz="3200" dirty="0"/>
              <a:t>to </a:t>
            </a:r>
            <a:r>
              <a:rPr lang="en-US" sz="3200" dirty="0" smtClean="0"/>
              <a:t>August 24</a:t>
            </a:r>
            <a:r>
              <a:rPr lang="en-US" sz="3200" dirty="0"/>
              <a:t>. </a:t>
            </a:r>
            <a:endParaRPr lang="en-US" sz="3200" dirty="0" smtClean="0"/>
          </a:p>
          <a:p>
            <a:r>
              <a:rPr lang="en-US" sz="3200" dirty="0" smtClean="0"/>
              <a:t>Elementary </a:t>
            </a:r>
            <a:r>
              <a:rPr lang="en-US" sz="3200" dirty="0"/>
              <a:t>enrollment </a:t>
            </a:r>
            <a:r>
              <a:rPr lang="en-US" sz="3200" dirty="0" smtClean="0"/>
              <a:t>has been </a:t>
            </a:r>
            <a:r>
              <a:rPr lang="en-US" sz="3200" dirty="0"/>
              <a:t>verified via an </a:t>
            </a:r>
            <a:r>
              <a:rPr lang="en-US" sz="3200" dirty="0" err="1"/>
              <a:t>Edulink</a:t>
            </a:r>
            <a:r>
              <a:rPr lang="en-US" sz="3200" dirty="0"/>
              <a:t> phone </a:t>
            </a:r>
            <a:r>
              <a:rPr lang="en-US" sz="3200" dirty="0" smtClean="0"/>
              <a:t>call/survey and follow up parent contact. </a:t>
            </a:r>
          </a:p>
          <a:p>
            <a:r>
              <a:rPr lang="en-US" sz="3200" dirty="0" smtClean="0"/>
              <a:t>Attendance </a:t>
            </a:r>
            <a:r>
              <a:rPr lang="en-US" sz="3200" dirty="0"/>
              <a:t>projections will continue to be calculated as students enter and leave the </a:t>
            </a:r>
            <a:r>
              <a:rPr lang="en-US" sz="3200" dirty="0" smtClean="0"/>
              <a:t>District.</a:t>
            </a:r>
          </a:p>
          <a:p>
            <a:r>
              <a:rPr lang="en-US" sz="3200" dirty="0" smtClean="0"/>
              <a:t>Business </a:t>
            </a:r>
            <a:r>
              <a:rPr lang="en-US" sz="3200" dirty="0"/>
              <a:t>Services will continue to work with Human Resources to ensure that staffing is adjusted </a:t>
            </a:r>
            <a:r>
              <a:rPr lang="en-US" sz="3200" dirty="0" smtClean="0"/>
              <a:t>according to enrollment data. </a:t>
            </a:r>
          </a:p>
          <a:p>
            <a:pPr marL="0" indent="0">
              <a:buNone/>
            </a:pPr>
            <a:endParaRPr lang="en-US" sz="3200" dirty="0" smtClean="0"/>
          </a:p>
        </p:txBody>
      </p:sp>
      <p:sp>
        <p:nvSpPr>
          <p:cNvPr id="4" name="TextBox 3"/>
          <p:cNvSpPr txBox="1"/>
          <p:nvPr/>
        </p:nvSpPr>
        <p:spPr>
          <a:xfrm flipH="1">
            <a:off x="8382000" y="5836166"/>
            <a:ext cx="304800" cy="369332"/>
          </a:xfrm>
          <a:prstGeom prst="rect">
            <a:avLst/>
          </a:prstGeom>
          <a:noFill/>
        </p:spPr>
        <p:txBody>
          <a:bodyPr wrap="square" rtlCol="0">
            <a:spAutoFit/>
          </a:bodyPr>
          <a:lstStyle/>
          <a:p>
            <a:pPr algn="r"/>
            <a:r>
              <a:rPr lang="en-US" dirty="0" smtClean="0">
                <a:latin typeface="Times New Roman" pitchFamily="18" charset="0"/>
                <a:cs typeface="Times New Roman" pitchFamily="18" charset="0"/>
              </a:rPr>
              <a:t>7</a:t>
            </a:r>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358690398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t>Enrollment Projections</a:t>
            </a:r>
            <a:endParaRPr lang="en-US" sz="3600" dirty="0"/>
          </a:p>
        </p:txBody>
      </p:sp>
      <p:sp>
        <p:nvSpPr>
          <p:cNvPr id="3" name="Content Placeholder 2"/>
          <p:cNvSpPr>
            <a:spLocks noGrp="1"/>
          </p:cNvSpPr>
          <p:nvPr>
            <p:ph idx="1"/>
          </p:nvPr>
        </p:nvSpPr>
        <p:spPr>
          <a:xfrm>
            <a:off x="1371600" y="1524000"/>
            <a:ext cx="7391400" cy="4343400"/>
          </a:xfrm>
        </p:spPr>
        <p:txBody>
          <a:bodyPr>
            <a:normAutofit/>
          </a:bodyPr>
          <a:lstStyle/>
          <a:p>
            <a:pPr marL="0" indent="0" algn="ctr">
              <a:buNone/>
            </a:pPr>
            <a:r>
              <a:rPr lang="en-US" sz="3200" dirty="0" smtClean="0"/>
              <a:t>Prior to Opening Day</a:t>
            </a:r>
          </a:p>
        </p:txBody>
      </p:sp>
      <p:pic>
        <p:nvPicPr>
          <p:cNvPr id="5" name="table"/>
          <p:cNvPicPr>
            <a:picLocks noChangeAspect="1"/>
          </p:cNvPicPr>
          <p:nvPr/>
        </p:nvPicPr>
        <p:blipFill>
          <a:blip r:embed="rId3" cstate="print"/>
          <a:stretch>
            <a:fillRect/>
          </a:stretch>
        </p:blipFill>
        <p:spPr>
          <a:xfrm>
            <a:off x="1371600" y="2133600"/>
            <a:ext cx="7391400" cy="3758630"/>
          </a:xfrm>
          <a:prstGeom prst="rect">
            <a:avLst/>
          </a:prstGeom>
        </p:spPr>
      </p:pic>
      <p:sp>
        <p:nvSpPr>
          <p:cNvPr id="6" name="TextBox 5"/>
          <p:cNvSpPr txBox="1"/>
          <p:nvPr/>
        </p:nvSpPr>
        <p:spPr>
          <a:xfrm>
            <a:off x="5410200" y="3657600"/>
            <a:ext cx="1219200" cy="461665"/>
          </a:xfrm>
          <a:prstGeom prst="rect">
            <a:avLst/>
          </a:prstGeom>
          <a:noFill/>
        </p:spPr>
        <p:txBody>
          <a:bodyPr wrap="square" rtlCol="0">
            <a:spAutoFit/>
          </a:bodyPr>
          <a:lstStyle/>
          <a:p>
            <a:r>
              <a:rPr lang="en-US" sz="2400" dirty="0" smtClean="0"/>
              <a:t>27,637</a:t>
            </a:r>
            <a:endParaRPr lang="en-US" sz="2400" dirty="0"/>
          </a:p>
        </p:txBody>
      </p:sp>
      <p:sp>
        <p:nvSpPr>
          <p:cNvPr id="7" name="TextBox 6"/>
          <p:cNvSpPr txBox="1"/>
          <p:nvPr/>
        </p:nvSpPr>
        <p:spPr>
          <a:xfrm>
            <a:off x="7239000" y="3657600"/>
            <a:ext cx="1219200" cy="461665"/>
          </a:xfrm>
          <a:prstGeom prst="rect">
            <a:avLst/>
          </a:prstGeom>
          <a:noFill/>
        </p:spPr>
        <p:txBody>
          <a:bodyPr wrap="square" rtlCol="0">
            <a:spAutoFit/>
          </a:bodyPr>
          <a:lstStyle/>
          <a:p>
            <a:r>
              <a:rPr lang="en-US" sz="2400" dirty="0" smtClean="0"/>
              <a:t>27,783</a:t>
            </a:r>
            <a:endParaRPr lang="en-US" sz="2400" dirty="0"/>
          </a:p>
        </p:txBody>
      </p:sp>
      <p:sp>
        <p:nvSpPr>
          <p:cNvPr id="8" name="TextBox 7"/>
          <p:cNvSpPr txBox="1"/>
          <p:nvPr/>
        </p:nvSpPr>
        <p:spPr>
          <a:xfrm>
            <a:off x="5410200" y="4267200"/>
            <a:ext cx="1219200" cy="461665"/>
          </a:xfrm>
          <a:prstGeom prst="rect">
            <a:avLst/>
          </a:prstGeom>
          <a:noFill/>
        </p:spPr>
        <p:txBody>
          <a:bodyPr wrap="square" rtlCol="0">
            <a:spAutoFit/>
          </a:bodyPr>
          <a:lstStyle/>
          <a:p>
            <a:r>
              <a:rPr lang="en-US" sz="2400" dirty="0" smtClean="0"/>
              <a:t>11,189</a:t>
            </a:r>
            <a:endParaRPr lang="en-US" sz="2400" dirty="0"/>
          </a:p>
        </p:txBody>
      </p:sp>
      <p:sp>
        <p:nvSpPr>
          <p:cNvPr id="9" name="TextBox 8"/>
          <p:cNvSpPr txBox="1"/>
          <p:nvPr/>
        </p:nvSpPr>
        <p:spPr>
          <a:xfrm>
            <a:off x="5410200" y="4876800"/>
            <a:ext cx="1219200" cy="461665"/>
          </a:xfrm>
          <a:prstGeom prst="rect">
            <a:avLst/>
          </a:prstGeom>
          <a:noFill/>
        </p:spPr>
        <p:txBody>
          <a:bodyPr wrap="square" rtlCol="0">
            <a:spAutoFit/>
          </a:bodyPr>
          <a:lstStyle/>
          <a:p>
            <a:r>
              <a:rPr lang="en-US" sz="2400" dirty="0" smtClean="0"/>
              <a:t>15,093</a:t>
            </a:r>
            <a:endParaRPr lang="en-US" sz="2400" dirty="0"/>
          </a:p>
        </p:txBody>
      </p:sp>
      <p:sp>
        <p:nvSpPr>
          <p:cNvPr id="10" name="TextBox 9"/>
          <p:cNvSpPr txBox="1"/>
          <p:nvPr/>
        </p:nvSpPr>
        <p:spPr>
          <a:xfrm>
            <a:off x="5410200" y="5410200"/>
            <a:ext cx="1219200" cy="461665"/>
          </a:xfrm>
          <a:prstGeom prst="rect">
            <a:avLst/>
          </a:prstGeom>
          <a:noFill/>
        </p:spPr>
        <p:txBody>
          <a:bodyPr wrap="square" rtlCol="0">
            <a:spAutoFit/>
          </a:bodyPr>
          <a:lstStyle/>
          <a:p>
            <a:r>
              <a:rPr lang="en-US" sz="2400" dirty="0" smtClean="0"/>
              <a:t>53,371*</a:t>
            </a:r>
            <a:endParaRPr lang="en-US" sz="2400" dirty="0"/>
          </a:p>
        </p:txBody>
      </p:sp>
      <p:sp>
        <p:nvSpPr>
          <p:cNvPr id="11" name="TextBox 10"/>
          <p:cNvSpPr txBox="1"/>
          <p:nvPr/>
        </p:nvSpPr>
        <p:spPr>
          <a:xfrm>
            <a:off x="7239000" y="4267200"/>
            <a:ext cx="1219200" cy="461665"/>
          </a:xfrm>
          <a:prstGeom prst="rect">
            <a:avLst/>
          </a:prstGeom>
          <a:noFill/>
        </p:spPr>
        <p:txBody>
          <a:bodyPr wrap="square" rtlCol="0">
            <a:spAutoFit/>
          </a:bodyPr>
          <a:lstStyle/>
          <a:p>
            <a:r>
              <a:rPr lang="en-US" sz="2400" dirty="0" smtClean="0"/>
              <a:t>11,159</a:t>
            </a:r>
            <a:endParaRPr lang="en-US" sz="2400" dirty="0"/>
          </a:p>
        </p:txBody>
      </p:sp>
      <p:sp>
        <p:nvSpPr>
          <p:cNvPr id="12" name="TextBox 11"/>
          <p:cNvSpPr txBox="1"/>
          <p:nvPr/>
        </p:nvSpPr>
        <p:spPr>
          <a:xfrm>
            <a:off x="7239000" y="5410200"/>
            <a:ext cx="1219200" cy="461665"/>
          </a:xfrm>
          <a:prstGeom prst="rect">
            <a:avLst/>
          </a:prstGeom>
          <a:noFill/>
        </p:spPr>
        <p:txBody>
          <a:bodyPr wrap="square" rtlCol="0">
            <a:spAutoFit/>
          </a:bodyPr>
          <a:lstStyle/>
          <a:p>
            <a:r>
              <a:rPr lang="en-US" sz="2400" dirty="0" smtClean="0"/>
              <a:t>53,489</a:t>
            </a:r>
            <a:endParaRPr lang="en-US" sz="2400" dirty="0"/>
          </a:p>
        </p:txBody>
      </p:sp>
      <p:sp>
        <p:nvSpPr>
          <p:cNvPr id="13" name="TextBox 12"/>
          <p:cNvSpPr txBox="1"/>
          <p:nvPr/>
        </p:nvSpPr>
        <p:spPr>
          <a:xfrm>
            <a:off x="7239000" y="4876800"/>
            <a:ext cx="1219200" cy="461665"/>
          </a:xfrm>
          <a:prstGeom prst="rect">
            <a:avLst/>
          </a:prstGeom>
          <a:noFill/>
        </p:spPr>
        <p:txBody>
          <a:bodyPr wrap="square" rtlCol="0">
            <a:spAutoFit/>
          </a:bodyPr>
          <a:lstStyle/>
          <a:p>
            <a:r>
              <a:rPr lang="en-US" sz="2400" dirty="0" smtClean="0"/>
              <a:t>14,547</a:t>
            </a:r>
            <a:endParaRPr lang="en-US" sz="2400" dirty="0"/>
          </a:p>
        </p:txBody>
      </p:sp>
      <p:sp>
        <p:nvSpPr>
          <p:cNvPr id="14" name="TextBox 13"/>
          <p:cNvSpPr txBox="1"/>
          <p:nvPr/>
        </p:nvSpPr>
        <p:spPr>
          <a:xfrm>
            <a:off x="3657600" y="3657600"/>
            <a:ext cx="1219200" cy="461665"/>
          </a:xfrm>
          <a:prstGeom prst="rect">
            <a:avLst/>
          </a:prstGeom>
          <a:noFill/>
        </p:spPr>
        <p:txBody>
          <a:bodyPr wrap="square" rtlCol="0">
            <a:spAutoFit/>
          </a:bodyPr>
          <a:lstStyle/>
          <a:p>
            <a:r>
              <a:rPr lang="en-US" sz="2400" dirty="0" smtClean="0"/>
              <a:t>27,041</a:t>
            </a:r>
            <a:endParaRPr lang="en-US" sz="2400" dirty="0"/>
          </a:p>
        </p:txBody>
      </p:sp>
      <p:sp>
        <p:nvSpPr>
          <p:cNvPr id="15" name="TextBox 14"/>
          <p:cNvSpPr txBox="1"/>
          <p:nvPr/>
        </p:nvSpPr>
        <p:spPr>
          <a:xfrm>
            <a:off x="3657600" y="4267200"/>
            <a:ext cx="1219200" cy="461665"/>
          </a:xfrm>
          <a:prstGeom prst="rect">
            <a:avLst/>
          </a:prstGeom>
          <a:noFill/>
        </p:spPr>
        <p:txBody>
          <a:bodyPr wrap="square" rtlCol="0">
            <a:spAutoFit/>
          </a:bodyPr>
          <a:lstStyle/>
          <a:p>
            <a:r>
              <a:rPr lang="en-US" sz="2400" dirty="0" smtClean="0"/>
              <a:t>11,224</a:t>
            </a:r>
            <a:endParaRPr lang="en-US" sz="2400" dirty="0"/>
          </a:p>
        </p:txBody>
      </p:sp>
      <p:sp>
        <p:nvSpPr>
          <p:cNvPr id="16" name="TextBox 15"/>
          <p:cNvSpPr txBox="1"/>
          <p:nvPr/>
        </p:nvSpPr>
        <p:spPr>
          <a:xfrm>
            <a:off x="3581400" y="4876800"/>
            <a:ext cx="1219200" cy="461665"/>
          </a:xfrm>
          <a:prstGeom prst="rect">
            <a:avLst/>
          </a:prstGeom>
          <a:noFill/>
        </p:spPr>
        <p:txBody>
          <a:bodyPr wrap="square" rtlCol="0">
            <a:spAutoFit/>
          </a:bodyPr>
          <a:lstStyle/>
          <a:p>
            <a:r>
              <a:rPr lang="en-US" sz="2400" dirty="0" smtClean="0"/>
              <a:t>15,131</a:t>
            </a:r>
            <a:endParaRPr lang="en-US" sz="2400" dirty="0"/>
          </a:p>
        </p:txBody>
      </p:sp>
      <p:sp>
        <p:nvSpPr>
          <p:cNvPr id="17" name="TextBox 16"/>
          <p:cNvSpPr txBox="1"/>
          <p:nvPr/>
        </p:nvSpPr>
        <p:spPr>
          <a:xfrm>
            <a:off x="3581400" y="5410200"/>
            <a:ext cx="1219200" cy="461665"/>
          </a:xfrm>
          <a:prstGeom prst="rect">
            <a:avLst/>
          </a:prstGeom>
          <a:noFill/>
        </p:spPr>
        <p:txBody>
          <a:bodyPr wrap="square" rtlCol="0">
            <a:spAutoFit/>
          </a:bodyPr>
          <a:lstStyle/>
          <a:p>
            <a:r>
              <a:rPr lang="en-US" sz="2400" dirty="0" smtClean="0"/>
              <a:t>53,496</a:t>
            </a:r>
            <a:endParaRPr lang="en-US" sz="2400" dirty="0"/>
          </a:p>
        </p:txBody>
      </p:sp>
      <p:sp>
        <p:nvSpPr>
          <p:cNvPr id="18" name="TextBox 17"/>
          <p:cNvSpPr txBox="1"/>
          <p:nvPr/>
        </p:nvSpPr>
        <p:spPr>
          <a:xfrm>
            <a:off x="990600" y="5943599"/>
            <a:ext cx="7467600" cy="369332"/>
          </a:xfrm>
          <a:prstGeom prst="rect">
            <a:avLst/>
          </a:prstGeom>
          <a:noFill/>
        </p:spPr>
        <p:txBody>
          <a:bodyPr wrap="square" rtlCol="0">
            <a:spAutoFit/>
          </a:bodyPr>
          <a:lstStyle/>
          <a:p>
            <a:r>
              <a:rPr lang="en-US" dirty="0" smtClean="0"/>
              <a:t>Budgeted Enrollment – Staffing Projections do not equal budgeted projection</a:t>
            </a:r>
            <a:endParaRPr lang="en-US" dirty="0"/>
          </a:p>
        </p:txBody>
      </p:sp>
      <p:sp>
        <p:nvSpPr>
          <p:cNvPr id="4" name="TextBox 3"/>
          <p:cNvSpPr txBox="1"/>
          <p:nvPr/>
        </p:nvSpPr>
        <p:spPr>
          <a:xfrm>
            <a:off x="8610600" y="5943599"/>
            <a:ext cx="304800" cy="369332"/>
          </a:xfrm>
          <a:prstGeom prst="rect">
            <a:avLst/>
          </a:prstGeom>
          <a:noFill/>
        </p:spPr>
        <p:txBody>
          <a:bodyPr wrap="square" rtlCol="0">
            <a:spAutoFit/>
          </a:bodyPr>
          <a:lstStyle/>
          <a:p>
            <a:r>
              <a:rPr lang="en-US" dirty="0" smtClean="0">
                <a:latin typeface="Times New Roman" pitchFamily="18" charset="0"/>
                <a:cs typeface="Times New Roman" pitchFamily="18" charset="0"/>
              </a:rPr>
              <a:t>8</a:t>
            </a:r>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361368514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Facilities/ Maintenance</a:t>
            </a:r>
            <a:endParaRPr lang="en-US" dirty="0"/>
          </a:p>
        </p:txBody>
      </p:sp>
      <p:sp>
        <p:nvSpPr>
          <p:cNvPr id="3" name="Content Placeholder 2"/>
          <p:cNvSpPr>
            <a:spLocks noGrp="1"/>
          </p:cNvSpPr>
          <p:nvPr>
            <p:ph idx="1"/>
          </p:nvPr>
        </p:nvSpPr>
        <p:spPr>
          <a:xfrm>
            <a:off x="1143000" y="1371600"/>
            <a:ext cx="7620000" cy="4419599"/>
          </a:xfrm>
        </p:spPr>
        <p:txBody>
          <a:bodyPr>
            <a:normAutofit fontScale="70000" lnSpcReduction="20000"/>
          </a:bodyPr>
          <a:lstStyle/>
          <a:p>
            <a:r>
              <a:rPr lang="en-US" dirty="0"/>
              <a:t>The Facilities and Maintenance Departments </a:t>
            </a:r>
            <a:r>
              <a:rPr lang="en-US" dirty="0" smtClean="0"/>
              <a:t>have ensured that </a:t>
            </a:r>
            <a:r>
              <a:rPr lang="en-US" dirty="0"/>
              <a:t>classrooms have the necessary tables and chairs, schools have functioning air conditioners, school grounds are </a:t>
            </a:r>
            <a:r>
              <a:rPr lang="en-US" dirty="0" smtClean="0"/>
              <a:t>clean, </a:t>
            </a:r>
            <a:r>
              <a:rPr lang="en-US" dirty="0"/>
              <a:t>and construction is complete prior to the first day of school. </a:t>
            </a:r>
            <a:endParaRPr lang="en-US" dirty="0" smtClean="0"/>
          </a:p>
          <a:p>
            <a:r>
              <a:rPr lang="en-US" dirty="0" smtClean="0"/>
              <a:t>Special </a:t>
            </a:r>
            <a:r>
              <a:rPr lang="en-US" dirty="0"/>
              <a:t>attention </a:t>
            </a:r>
            <a:r>
              <a:rPr lang="en-US" dirty="0" smtClean="0"/>
              <a:t>has been </a:t>
            </a:r>
            <a:r>
              <a:rPr lang="en-US" dirty="0"/>
              <a:t>given to schools transitioning to a K-8 configuration. </a:t>
            </a:r>
            <a:endParaRPr lang="en-US" dirty="0" smtClean="0"/>
          </a:p>
          <a:p>
            <a:r>
              <a:rPr lang="en-US" dirty="0" smtClean="0"/>
              <a:t>Specific </a:t>
            </a:r>
            <a:r>
              <a:rPr lang="en-US" dirty="0"/>
              <a:t>construction projects will be substantially completed at Diamond, Garfield, Greenville, </a:t>
            </a:r>
            <a:r>
              <a:rPr lang="en-US" dirty="0" err="1"/>
              <a:t>Heninger</a:t>
            </a:r>
            <a:r>
              <a:rPr lang="en-US" dirty="0"/>
              <a:t>, Lathrop, and Spurgeon  by the opening of the school year.</a:t>
            </a:r>
          </a:p>
        </p:txBody>
      </p:sp>
      <p:sp>
        <p:nvSpPr>
          <p:cNvPr id="4" name="TextBox 3"/>
          <p:cNvSpPr txBox="1"/>
          <p:nvPr/>
        </p:nvSpPr>
        <p:spPr>
          <a:xfrm>
            <a:off x="8382000" y="5791200"/>
            <a:ext cx="304800" cy="369332"/>
          </a:xfrm>
          <a:prstGeom prst="rect">
            <a:avLst/>
          </a:prstGeom>
          <a:noFill/>
        </p:spPr>
        <p:txBody>
          <a:bodyPr wrap="square" rtlCol="0">
            <a:spAutoFit/>
          </a:bodyPr>
          <a:lstStyle/>
          <a:p>
            <a:r>
              <a:rPr lang="en-US" dirty="0" smtClean="0">
                <a:latin typeface="Times New Roman" pitchFamily="18" charset="0"/>
                <a:cs typeface="Times New Roman" pitchFamily="18" charset="0"/>
              </a:rPr>
              <a:t>9</a:t>
            </a:r>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225104947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2830</TotalTime>
  <Words>776</Words>
  <Application>Microsoft Office PowerPoint</Application>
  <PresentationFormat>On-screen Show (4:3)</PresentationFormat>
  <Paragraphs>100</Paragraphs>
  <Slides>11</Slides>
  <Notes>9</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Opening of Schools   Elementary/Secondary 2013-14  August 27, 2013</vt:lpstr>
      <vt:lpstr>The Seven Cs and School Improvement</vt:lpstr>
      <vt:lpstr>Textbooks/Instructional Materials</vt:lpstr>
      <vt:lpstr>K-12 Master Schedules</vt:lpstr>
      <vt:lpstr>Special Education Transportation</vt:lpstr>
      <vt:lpstr>Staffing</vt:lpstr>
      <vt:lpstr>Enrollment Projections</vt:lpstr>
      <vt:lpstr>Enrollment Projections</vt:lpstr>
      <vt:lpstr>Facilities/ Maintenance</vt:lpstr>
      <vt:lpstr>Opening Day Support</vt:lpstr>
      <vt:lpstr>Commitment to Success!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HTross</dc:creator>
  <cp:lastModifiedBy>Hackett, Eileen</cp:lastModifiedBy>
  <cp:revision>319</cp:revision>
  <cp:lastPrinted>2013-08-27T18:15:12Z</cp:lastPrinted>
  <dcterms:created xsi:type="dcterms:W3CDTF">2012-08-05T21:50:18Z</dcterms:created>
  <dcterms:modified xsi:type="dcterms:W3CDTF">2013-08-28T15:10:54Z</dcterms:modified>
</cp:coreProperties>
</file>